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872" r:id="rId3"/>
    <p:sldId id="974" r:id="rId4"/>
    <p:sldId id="975" r:id="rId5"/>
    <p:sldId id="976" r:id="rId6"/>
    <p:sldId id="977" r:id="rId7"/>
    <p:sldId id="978" r:id="rId8"/>
    <p:sldId id="980" r:id="rId9"/>
    <p:sldId id="982" r:id="rId10"/>
    <p:sldId id="983" r:id="rId11"/>
    <p:sldId id="826" r:id="rId12"/>
    <p:sldId id="827" r:id="rId13"/>
    <p:sldId id="984" r:id="rId14"/>
    <p:sldId id="879" r:id="rId15"/>
    <p:sldId id="985" r:id="rId16"/>
    <p:sldId id="880" r:id="rId17"/>
    <p:sldId id="881" r:id="rId18"/>
    <p:sldId id="882" r:id="rId19"/>
    <p:sldId id="887" r:id="rId20"/>
    <p:sldId id="888" r:id="rId21"/>
    <p:sldId id="889" r:id="rId22"/>
    <p:sldId id="891" r:id="rId23"/>
    <p:sldId id="892" r:id="rId24"/>
    <p:sldId id="893" r:id="rId25"/>
    <p:sldId id="894" r:id="rId26"/>
    <p:sldId id="895" r:id="rId27"/>
    <p:sldId id="896" r:id="rId28"/>
    <p:sldId id="897" r:id="rId29"/>
    <p:sldId id="898" r:id="rId30"/>
    <p:sldId id="899" r:id="rId31"/>
    <p:sldId id="900" r:id="rId32"/>
    <p:sldId id="902" r:id="rId33"/>
    <p:sldId id="904" r:id="rId34"/>
    <p:sldId id="906" r:id="rId35"/>
    <p:sldId id="907" r:id="rId36"/>
    <p:sldId id="908" r:id="rId37"/>
    <p:sldId id="925" r:id="rId38"/>
    <p:sldId id="926" r:id="rId39"/>
    <p:sldId id="968" r:id="rId40"/>
    <p:sldId id="986" r:id="rId41"/>
    <p:sldId id="928" r:id="rId42"/>
    <p:sldId id="935" r:id="rId43"/>
    <p:sldId id="929" r:id="rId44"/>
    <p:sldId id="962" r:id="rId45"/>
    <p:sldId id="963" r:id="rId46"/>
    <p:sldId id="967" r:id="rId47"/>
    <p:sldId id="966" r:id="rId48"/>
    <p:sldId id="917" r:id="rId49"/>
    <p:sldId id="938" r:id="rId50"/>
    <p:sldId id="939" r:id="rId51"/>
    <p:sldId id="940" r:id="rId52"/>
    <p:sldId id="946" r:id="rId53"/>
    <p:sldId id="961" r:id="rId54"/>
    <p:sldId id="960" r:id="rId55"/>
    <p:sldId id="918" r:id="rId56"/>
    <p:sldId id="909" r:id="rId5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j3cexxPoB31qK96Q7UILZvQNo3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9407" autoAdjust="0"/>
  </p:normalViewPr>
  <p:slideViewPr>
    <p:cSldViewPr snapToGrid="0">
      <p:cViewPr varScale="1">
        <p:scale>
          <a:sx n="88" d="100"/>
          <a:sy n="88" d="100"/>
        </p:scale>
        <p:origin x="30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113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24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165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1513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009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362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564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59300"/>
            <a:ext cx="5851525" cy="44211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818813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040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025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4773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9042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5852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446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862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1224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071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634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29bfa976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c29bfa976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195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3e19dd39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c3e19dd39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01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256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12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80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8223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5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64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29bfa976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c29bfa976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020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46075-E8DF-4742-8C24-79E95A67D237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1:  Introduction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CSE5334 Data Mining, Fall 2008, UT-Arlington ©Chengkai Li, 2008</a:t>
            </a:r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62A958-88FF-4031-B479-CFA4411B66C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9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Lecture 1:  Introduction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CSE5334 Data Mining, Fall 2008, UT-Arlington ©Chengkai Li, 2008</a:t>
            </a:r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AEF641-738A-4CA7-AAED-70DBC497AE7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22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6" r:id="rId4"/>
    <p:sldLayoutId id="2147483658" r:id="rId5"/>
    <p:sldLayoutId id="2147483659" r:id="rId6"/>
    <p:sldLayoutId id="2147483660" r:id="rId7"/>
    <p:sldLayoutId id="2147483662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6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technotes.com/" TargetMode="External"/><Relationship Id="rId3" Type="http://schemas.openxmlformats.org/officeDocument/2006/relationships/hyperlink" Target="http://www.cse.msu.edu/~ptan/dmbook/software" TargetMode="External"/><Relationship Id="rId7" Type="http://schemas.openxmlformats.org/officeDocument/2006/relationships/hyperlink" Target="http://www.medium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kdnuggets.com/" TargetMode="External"/><Relationship Id="rId5" Type="http://schemas.openxmlformats.org/officeDocument/2006/relationships/hyperlink" Target="https://scikit-learn.org/stable/" TargetMode="External"/><Relationship Id="rId10" Type="http://schemas.openxmlformats.org/officeDocument/2006/relationships/hyperlink" Target="https://www.reneshbedre.com/" TargetMode="External"/><Relationship Id="rId4" Type="http://schemas.openxmlformats.org/officeDocument/2006/relationships/hyperlink" Target="https://scipy-lectures.org/" TargetMode="External"/><Relationship Id="rId9" Type="http://schemas.openxmlformats.org/officeDocument/2006/relationships/hyperlink" Target="https://www.geeksforgeek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415225" y="629575"/>
            <a:ext cx="115728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 smtClean="0">
                <a:solidFill>
                  <a:schemeClr val="tx1"/>
                </a:solidFill>
              </a:rPr>
              <a:t>INFT 6903 Data Science</a:t>
            </a:r>
            <a:br>
              <a:rPr lang="en-US" dirty="0" smtClean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  <a:p>
            <a:pPr lvl="0">
              <a:buSzPct val="100000"/>
            </a:pPr>
            <a:r>
              <a:rPr lang="en-US" sz="4800" dirty="0" smtClean="0">
                <a:solidFill>
                  <a:schemeClr val="tx1"/>
                </a:solidFill>
              </a:rPr>
              <a:t>Week 7: </a:t>
            </a:r>
            <a:r>
              <a:rPr lang="en-US" sz="4800" dirty="0"/>
              <a:t>Clustering (Machine learning)/Part </a:t>
            </a:r>
            <a:r>
              <a:rPr lang="en-US" sz="4800" dirty="0" smtClean="0"/>
              <a:t>II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245828"/>
            <a:ext cx="9144000" cy="20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 i="1" dirty="0"/>
              <a:t>Dr. Tolga </a:t>
            </a:r>
            <a:r>
              <a:rPr lang="en-US" sz="2600" i="1" dirty="0" smtClean="0"/>
              <a:t>Ensari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 i="1" dirty="0" smtClean="0"/>
              <a:t>Department of Computer and Information Sciences</a:t>
            </a:r>
          </a:p>
          <a:p>
            <a:pPr marL="0" indent="0">
              <a:spcBef>
                <a:spcPts val="0"/>
              </a:spcBef>
            </a:pPr>
            <a:r>
              <a:rPr lang="en-US" sz="2600" i="1" dirty="0"/>
              <a:t>Arkansas Tech University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600" i="1" dirty="0" smtClean="0"/>
              <a:t>E-mail</a:t>
            </a:r>
            <a:r>
              <a:rPr lang="en-US" sz="2600" i="1" dirty="0"/>
              <a:t>: tensari@atu.edu</a:t>
            </a:r>
            <a:endParaRPr sz="2600" i="1" dirty="0"/>
          </a:p>
        </p:txBody>
      </p:sp>
      <p:cxnSp>
        <p:nvCxnSpPr>
          <p:cNvPr id="91" name="Google Shape;91;p1"/>
          <p:cNvCxnSpPr/>
          <p:nvPr/>
        </p:nvCxnSpPr>
        <p:spPr>
          <a:xfrm>
            <a:off x="817075" y="380405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217712" y="1314994"/>
            <a:ext cx="11286309" cy="2943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Dream generator from the images: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://deepdreamgenerator.com/</a:t>
            </a: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Visual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question answering: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://vqa.cloudcv.org/</a:t>
            </a:r>
          </a:p>
          <a:p>
            <a:pPr algn="l"/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Text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 image:</a:t>
            </a:r>
          </a:p>
          <a:p>
            <a:pPr algn="l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https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://deepai.org/machine-learning-model/text2img</a:t>
            </a:r>
            <a:endParaRPr 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337" y="1351365"/>
            <a:ext cx="5190475" cy="3110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2" y="3858770"/>
            <a:ext cx="5066668" cy="2791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81" y="3850645"/>
            <a:ext cx="4989139" cy="29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7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084" y="1291588"/>
            <a:ext cx="8064543" cy="5418365"/>
          </a:xfrm>
          <a:prstGeom prst="rect">
            <a:avLst/>
          </a:prstGeom>
        </p:spPr>
      </p:pic>
      <p:sp>
        <p:nvSpPr>
          <p:cNvPr id="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29562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1" y="1481546"/>
            <a:ext cx="5166360" cy="5288280"/>
          </a:xfrm>
          <a:prstGeom prst="rect">
            <a:avLst/>
          </a:prstGeom>
        </p:spPr>
      </p:pic>
      <p:sp>
        <p:nvSpPr>
          <p:cNvPr id="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11405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418011" y="330925"/>
            <a:ext cx="11042469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ct val="100000"/>
            </a:pPr>
            <a:r>
              <a:rPr lang="en-US" sz="3200" dirty="0" smtClean="0"/>
              <a:t>II. </a:t>
            </a:r>
            <a:r>
              <a:rPr lang="en-US" sz="3200" dirty="0">
                <a:solidFill>
                  <a:schemeClr val="tx1"/>
                </a:solidFill>
              </a:rPr>
              <a:t>Miscellaneous: How to read a paper, a sample scientific </a:t>
            </a:r>
            <a:r>
              <a:rPr lang="en-US" sz="3200" dirty="0" smtClean="0">
                <a:solidFill>
                  <a:schemeClr val="tx1"/>
                </a:solidFill>
              </a:rPr>
              <a:t>paper</a:t>
            </a:r>
            <a:endParaRPr sz="32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635724" y="1323702"/>
            <a:ext cx="11286309" cy="421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Please see the following 3 files from the Week7 folder (under the </a:t>
            </a:r>
            <a:r>
              <a:rPr lang="en-US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Miscellaneous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title)</a:t>
            </a:r>
          </a:p>
          <a:p>
            <a:pPr algn="l"/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A sample scientific paper (pdf file) </a:t>
            </a:r>
          </a:p>
          <a:p>
            <a:pPr algn="l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- How to read a paper pdf file</a:t>
            </a:r>
          </a:p>
          <a:p>
            <a:pPr algn="l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- Internet search of data science’s application domains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2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8638" y="1392862"/>
            <a:ext cx="1101634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 Hierarchical Clustering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655320" y="2217511"/>
            <a:ext cx="10515600" cy="4374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 hierarchy might be more nature.</a:t>
            </a:r>
          </a:p>
          <a:p>
            <a:r>
              <a:rPr lang="en-US" dirty="0" smtClean="0"/>
              <a:t>Different users might care about different levels of granularity or even pruning.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71" y="2060757"/>
            <a:ext cx="9816617" cy="3170121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60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62531"/>
            <a:ext cx="110163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main output of Hierarchical Clustering is a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dendrogram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which shows the hierarchical relationship between the clusters: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18" y="2523175"/>
            <a:ext cx="7628708" cy="3287894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7347" y="1452154"/>
            <a:ext cx="11164389" cy="1709057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SimSun" panose="02010600030101010101" pitchFamily="2" charset="-122"/>
              </a:rPr>
              <a:t>Produces a set of nested clusters organized as a hierarchical tree.</a:t>
            </a:r>
          </a:p>
          <a:p>
            <a:r>
              <a:rPr lang="en-US" altLang="zh-CN" dirty="0" smtClean="0">
                <a:ea typeface="SimSun" panose="02010600030101010101" pitchFamily="2" charset="-122"/>
              </a:rPr>
              <a:t>Can be visualized as a </a:t>
            </a:r>
            <a:r>
              <a:rPr lang="en-US" altLang="zh-CN" dirty="0" err="1" smtClean="0">
                <a:ea typeface="SimSun" panose="02010600030101010101" pitchFamily="2" charset="-122"/>
              </a:rPr>
              <a:t>dendrogram</a:t>
            </a:r>
            <a:r>
              <a:rPr lang="en-US" altLang="zh-CN" dirty="0" smtClean="0">
                <a:ea typeface="SimSun" panose="02010600030101010101" pitchFamily="2" charset="-122"/>
              </a:rPr>
              <a:t>.</a:t>
            </a:r>
          </a:p>
          <a:p>
            <a:pPr lvl="1"/>
            <a:r>
              <a:rPr lang="en-US" altLang="zh-CN" dirty="0" smtClean="0">
                <a:ea typeface="SimSun" panose="02010600030101010101" pitchFamily="2" charset="-122"/>
              </a:rPr>
              <a:t>A tree like diagram that records the sequences of merges or splits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65" y="3452088"/>
            <a:ext cx="4386627" cy="273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723679"/>
              </p:ext>
            </p:extLst>
          </p:nvPr>
        </p:nvGraphicFramePr>
        <p:xfrm>
          <a:off x="6973389" y="3136674"/>
          <a:ext cx="3311434" cy="337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VISIO" r:id="rId4" imgW="3163511" imgH="3230582" progId="Visio.Drawing.6">
                  <p:embed/>
                </p:oleObj>
              </mc:Choice>
              <mc:Fallback>
                <p:oleObj name="VISIO" r:id="rId4" imgW="3163511" imgH="3230582" progId="Visio.Drawing.6">
                  <p:embed/>
                  <p:pic>
                    <p:nvPicPr>
                      <p:cNvPr id="1126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389" y="3136674"/>
                        <a:ext cx="3311434" cy="337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2A8B964B-2329-44D5-A9C9-3EEE657C6609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8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03367" y="95160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5251269" y="4528457"/>
            <a:ext cx="1349828" cy="66185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5655" y="1600200"/>
            <a:ext cx="10734494" cy="4495800"/>
          </a:xfrm>
        </p:spPr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altLang="zh-CN" sz="2400" dirty="0" smtClean="0">
                <a:ea typeface="SimSun" panose="02010600030101010101" pitchFamily="2" charset="-122"/>
              </a:rPr>
              <a:t>There are two </a:t>
            </a:r>
            <a:r>
              <a:rPr lang="en-US" altLang="zh-CN" sz="2400" dirty="0">
                <a:ea typeface="SimSun" panose="02010600030101010101" pitchFamily="2" charset="-122"/>
              </a:rPr>
              <a:t>main types of hierarchical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clustering:</a:t>
            </a:r>
          </a:p>
          <a:p>
            <a:pPr marL="50800" indent="0">
              <a:buNone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Agglomerative</a:t>
            </a:r>
            <a:r>
              <a:rPr lang="en-US" altLang="zh-CN" dirty="0">
                <a:ea typeface="SimSun" panose="02010600030101010101" pitchFamily="2" charset="-122"/>
              </a:rPr>
              <a:t>:  </a:t>
            </a:r>
          </a:p>
          <a:p>
            <a:pPr lvl="2"/>
            <a:r>
              <a:rPr lang="en-US" altLang="zh-CN" sz="2400" dirty="0">
                <a:ea typeface="SimSun" panose="02010600030101010101" pitchFamily="2" charset="-122"/>
              </a:rPr>
              <a:t> Start with the points as individual clusters</a:t>
            </a:r>
          </a:p>
          <a:p>
            <a:pPr lvl="2"/>
            <a:r>
              <a:rPr lang="en-US" altLang="zh-CN" sz="2400" dirty="0">
                <a:ea typeface="SimSun" panose="02010600030101010101" pitchFamily="2" charset="-122"/>
              </a:rPr>
              <a:t> At each step, merge the closest pair of clusters until only one cluster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marL="1016000" lvl="2" indent="0">
              <a:buNone/>
            </a:pP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     (</a:t>
            </a:r>
            <a:r>
              <a:rPr lang="en-US" altLang="zh-CN" sz="2400" dirty="0">
                <a:ea typeface="SimSun" panose="02010600030101010101" pitchFamily="2" charset="-122"/>
              </a:rPr>
              <a:t>or k clusters) left</a:t>
            </a:r>
          </a:p>
          <a:p>
            <a:pPr lvl="4"/>
            <a:endParaRPr lang="en-US" altLang="zh-CN" sz="2400" dirty="0">
              <a:ea typeface="SimSun" panose="02010600030101010101" pitchFamily="2" charset="-122"/>
            </a:endParaRPr>
          </a:p>
          <a:p>
            <a:pPr lvl="1"/>
            <a:r>
              <a:rPr lang="en-US" altLang="zh-CN" i="1" dirty="0">
                <a:ea typeface="SimSun" panose="02010600030101010101" pitchFamily="2" charset="-122"/>
              </a:rPr>
              <a:t>Divisive</a:t>
            </a:r>
            <a:r>
              <a:rPr lang="en-US" altLang="zh-CN" dirty="0">
                <a:ea typeface="SimSun" panose="02010600030101010101" pitchFamily="2" charset="-122"/>
              </a:rPr>
              <a:t>:  </a:t>
            </a:r>
          </a:p>
          <a:p>
            <a:pPr lvl="2"/>
            <a:r>
              <a:rPr lang="en-US" altLang="zh-CN" sz="2400" dirty="0">
                <a:ea typeface="SimSun" panose="02010600030101010101" pitchFamily="2" charset="-122"/>
              </a:rPr>
              <a:t> Start with one, all-inclusive cluster </a:t>
            </a:r>
          </a:p>
          <a:p>
            <a:pPr lvl="2"/>
            <a:r>
              <a:rPr lang="en-US" altLang="zh-CN" sz="2400" dirty="0">
                <a:ea typeface="SimSun" panose="02010600030101010101" pitchFamily="2" charset="-122"/>
              </a:rPr>
              <a:t> At each step, split a cluster until each cluster contains a point </a:t>
            </a:r>
            <a:endParaRPr lang="en-US" altLang="zh-CN" sz="2400" dirty="0" smtClean="0">
              <a:ea typeface="SimSun" panose="02010600030101010101" pitchFamily="2" charset="-122"/>
            </a:endParaRPr>
          </a:p>
          <a:p>
            <a:pPr marL="1016000" lvl="2" indent="0">
              <a:buNone/>
            </a:pP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smtClean="0">
                <a:ea typeface="SimSun" panose="02010600030101010101" pitchFamily="2" charset="-122"/>
              </a:rPr>
              <a:t>     (</a:t>
            </a:r>
            <a:r>
              <a:rPr lang="en-US" altLang="zh-CN" sz="2400" dirty="0">
                <a:ea typeface="SimSun" panose="02010600030101010101" pitchFamily="2" charset="-122"/>
              </a:rPr>
              <a:t>or there are k </a:t>
            </a:r>
            <a:r>
              <a:rPr lang="en-US" altLang="zh-CN" sz="2400" dirty="0" smtClean="0">
                <a:ea typeface="SimSun" panose="02010600030101010101" pitchFamily="2" charset="-122"/>
              </a:rPr>
              <a:t>clusters)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650C5896-15C4-4CF6-9C72-3E9750B76C28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6" name="Google Shape;91;p1"/>
          <p:cNvCxnSpPr/>
          <p:nvPr/>
        </p:nvCxnSpPr>
        <p:spPr>
          <a:xfrm>
            <a:off x="764821" y="1182762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03367" y="77742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5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50965" y="1319349"/>
            <a:ext cx="8280400" cy="5524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Agglomerative Clustering </a:t>
            </a:r>
            <a:r>
              <a:rPr lang="en-US" altLang="zh-CN" sz="2400" dirty="0" smtClean="0">
                <a:ea typeface="SimSun" panose="02010600030101010101" pitchFamily="2" charset="-122"/>
              </a:rPr>
              <a:t>Algorithm:</a:t>
            </a:r>
            <a:endParaRPr lang="en-US" altLang="zh-CN" sz="2400" dirty="0">
              <a:ea typeface="SimSun" panose="02010600030101010101" pitchFamily="2" charset="-122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0689" y="2011680"/>
            <a:ext cx="9192214" cy="3692435"/>
          </a:xfrm>
        </p:spPr>
        <p:txBody>
          <a:bodyPr>
            <a:no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More popular hierarchical clustering </a:t>
            </a:r>
            <a:r>
              <a:rPr lang="en-US" altLang="zh-CN" sz="2400" dirty="0" smtClean="0">
                <a:ea typeface="SimSun" panose="02010600030101010101" pitchFamily="2" charset="-122"/>
              </a:rPr>
              <a:t>technique.</a:t>
            </a:r>
          </a:p>
          <a:p>
            <a:pPr marL="0" indent="0">
              <a:spcBef>
                <a:spcPct val="20000"/>
              </a:spcBef>
              <a:buNone/>
            </a:pPr>
            <a:endParaRPr lang="en-US" altLang="zh-CN" sz="2400" dirty="0">
              <a:ea typeface="SimSun" panose="02010600030101010101" pitchFamily="2" charset="-122"/>
            </a:endParaRPr>
          </a:p>
          <a:p>
            <a:pPr marL="0" indent="0">
              <a:spcBef>
                <a:spcPct val="20000"/>
              </a:spcBef>
              <a:buNone/>
            </a:pPr>
            <a:endParaRPr lang="en-US" altLang="zh-CN" sz="800" dirty="0">
              <a:ea typeface="SimSun" panose="02010600030101010101" pitchFamily="2" charset="-122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Basic algorithm is </a:t>
            </a:r>
            <a:r>
              <a:rPr lang="en-US" altLang="zh-CN" sz="2400" dirty="0" smtClean="0">
                <a:ea typeface="SimSun" panose="02010600030101010101" pitchFamily="2" charset="-122"/>
              </a:rPr>
              <a:t>straightforward: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i="1" dirty="0">
                <a:ea typeface="SimSun" panose="02010600030101010101" pitchFamily="2" charset="-122"/>
              </a:rPr>
              <a:t>Compute the proximity matrix</a:t>
            </a: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i="1" dirty="0">
                <a:ea typeface="SimSun" panose="02010600030101010101" pitchFamily="2" charset="-122"/>
              </a:rPr>
              <a:t>Let each data point be a cluster</a:t>
            </a: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i="1" dirty="0">
                <a:ea typeface="SimSun" panose="02010600030101010101" pitchFamily="2" charset="-122"/>
              </a:rPr>
              <a:t>Repeat</a:t>
            </a:r>
          </a:p>
          <a:p>
            <a:pPr marL="990600" lvl="1" indent="-533400"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i="1" dirty="0">
                <a:ea typeface="SimSun" panose="02010600030101010101" pitchFamily="2" charset="-122"/>
              </a:rPr>
              <a:t>	Merge the two closest clusters</a:t>
            </a:r>
          </a:p>
          <a:p>
            <a:pPr marL="990600" lvl="1" indent="-533400">
              <a:spcBef>
                <a:spcPct val="20000"/>
              </a:spcBef>
              <a:buFont typeface="Wingdings" panose="05000000000000000000" pitchFamily="2" charset="2"/>
              <a:buAutoNum type="arabicPeriod"/>
            </a:pPr>
            <a:r>
              <a:rPr lang="en-US" altLang="zh-CN" sz="2000" i="1" dirty="0">
                <a:ea typeface="SimSun" panose="02010600030101010101" pitchFamily="2" charset="-122"/>
              </a:rPr>
              <a:t>	Update the proximity matrix</a:t>
            </a:r>
          </a:p>
          <a:p>
            <a:pPr marL="990600" lvl="1" indent="-533400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r>
              <a:rPr lang="en-US" altLang="zh-CN" sz="2000" b="1" i="1" dirty="0">
                <a:ea typeface="SimSun" panose="02010600030101010101" pitchFamily="2" charset="-122"/>
              </a:rPr>
              <a:t>Until</a:t>
            </a:r>
            <a:r>
              <a:rPr lang="en-US" altLang="zh-CN" sz="2000" i="1" dirty="0">
                <a:ea typeface="SimSun" panose="02010600030101010101" pitchFamily="2" charset="-122"/>
              </a:rPr>
              <a:t> only a single cluster </a:t>
            </a:r>
            <a:r>
              <a:rPr lang="en-US" altLang="zh-CN" sz="2000" i="1" dirty="0" smtClean="0">
                <a:ea typeface="SimSun" panose="02010600030101010101" pitchFamily="2" charset="-122"/>
              </a:rPr>
              <a:t>remains</a:t>
            </a:r>
            <a:r>
              <a:rPr lang="en-US" altLang="zh-CN" sz="1000" dirty="0" smtClean="0">
                <a:ea typeface="SimSun" panose="02010600030101010101" pitchFamily="2" charset="-122"/>
              </a:rPr>
              <a:t> </a:t>
            </a:r>
            <a:endParaRPr lang="en-US" altLang="zh-CN" sz="1000" dirty="0">
              <a:ea typeface="SimSun" panose="02010600030101010101" pitchFamily="2" charset="-122"/>
            </a:endParaRP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21EA561A-9F32-4254-A258-3F61C2374F4E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7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23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61852" y="1249680"/>
            <a:ext cx="8280400" cy="552450"/>
          </a:xfrm>
        </p:spPr>
        <p:txBody>
          <a:bodyPr/>
          <a:lstStyle/>
          <a:p>
            <a:r>
              <a:rPr lang="en-US" altLang="zh-CN" sz="2800" dirty="0">
                <a:ea typeface="SimSun" panose="02010600030101010101" pitchFamily="2" charset="-122"/>
              </a:rPr>
              <a:t>How to Define Inter-Cluster </a:t>
            </a:r>
            <a:r>
              <a:rPr lang="en-US" altLang="zh-CN" sz="2800" dirty="0" smtClean="0">
                <a:ea typeface="SimSun" panose="02010600030101010101" pitchFamily="2" charset="-122"/>
              </a:rPr>
              <a:t>Similarity?</a:t>
            </a: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3763" y="2878139"/>
            <a:ext cx="4800600" cy="3303587"/>
          </a:xfrm>
        </p:spPr>
        <p:txBody>
          <a:bodyPr/>
          <a:lstStyle/>
          <a:p>
            <a:pPr marL="990600" lvl="1" indent="-533400">
              <a:spcBef>
                <a:spcPct val="20000"/>
              </a:spcBef>
              <a:buNone/>
            </a:pPr>
            <a:r>
              <a:rPr lang="zh-CN" altLang="en-US" sz="1000" dirty="0"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19460" name="Line 29"/>
          <p:cNvSpPr>
            <a:spLocks noChangeShapeType="1"/>
          </p:cNvSpPr>
          <p:nvPr/>
        </p:nvSpPr>
        <p:spPr bwMode="auto">
          <a:xfrm>
            <a:off x="3733800" y="25908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Text Box 30"/>
          <p:cNvSpPr txBox="1">
            <a:spLocks noChangeArrowheads="1"/>
          </p:cNvSpPr>
          <p:nvPr/>
        </p:nvSpPr>
        <p:spPr bwMode="auto">
          <a:xfrm>
            <a:off x="3777343" y="2142309"/>
            <a:ext cx="1055914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 dirty="0" smtClean="0">
                <a:latin typeface="Arial" panose="020B0604020202020204" pitchFamily="34" charset="0"/>
                <a:ea typeface="SimSun" panose="02010600030101010101" pitchFamily="2" charset="-122"/>
              </a:rPr>
              <a:t>Similarity</a:t>
            </a:r>
            <a:endParaRPr lang="en-US" altLang="zh-CN" sz="16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62" name="Rectangle 31"/>
          <p:cNvSpPr>
            <a:spLocks noChangeArrowheads="1"/>
          </p:cNvSpPr>
          <p:nvPr/>
        </p:nvSpPr>
        <p:spPr bwMode="auto">
          <a:xfrm>
            <a:off x="2688771" y="4271555"/>
            <a:ext cx="4487092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1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MIN (Single Linkage)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1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MAX (Complete Linkage)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1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Group Average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1" charset="2"/>
              <a:buChar char="l"/>
            </a:pPr>
            <a:r>
              <a:rPr lang="en-US" altLang="zh-CN" sz="24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Distance Between </a:t>
            </a:r>
            <a:r>
              <a:rPr lang="en-US" altLang="zh-CN" sz="2400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Centroids</a:t>
            </a:r>
            <a:endParaRPr lang="en-US" altLang="zh-CN" sz="24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463" name="Freeform 32" descr="5%"/>
          <p:cNvSpPr>
            <a:spLocks/>
          </p:cNvSpPr>
          <p:nvPr/>
        </p:nvSpPr>
        <p:spPr bwMode="auto">
          <a:xfrm rot="16200000">
            <a:off x="1986757" y="2180299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4" name="Oval 33"/>
          <p:cNvSpPr>
            <a:spLocks noChangeArrowheads="1"/>
          </p:cNvSpPr>
          <p:nvPr/>
        </p:nvSpPr>
        <p:spPr bwMode="auto">
          <a:xfrm rot="16200000">
            <a:off x="3276600" y="310025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65" name="Oval 34"/>
          <p:cNvSpPr>
            <a:spLocks noChangeArrowheads="1"/>
          </p:cNvSpPr>
          <p:nvPr/>
        </p:nvSpPr>
        <p:spPr bwMode="auto">
          <a:xfrm rot="16200000">
            <a:off x="3200400" y="233825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66" name="Oval 35"/>
          <p:cNvSpPr>
            <a:spLocks noChangeArrowheads="1"/>
          </p:cNvSpPr>
          <p:nvPr/>
        </p:nvSpPr>
        <p:spPr bwMode="auto">
          <a:xfrm rot="16200000">
            <a:off x="2362200" y="2795455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67" name="Oval 36"/>
          <p:cNvSpPr>
            <a:spLocks noChangeArrowheads="1"/>
          </p:cNvSpPr>
          <p:nvPr/>
        </p:nvSpPr>
        <p:spPr bwMode="auto">
          <a:xfrm rot="16200000">
            <a:off x="3427413" y="26414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68" name="Freeform 37" descr="5%"/>
          <p:cNvSpPr>
            <a:spLocks/>
          </p:cNvSpPr>
          <p:nvPr/>
        </p:nvSpPr>
        <p:spPr bwMode="auto">
          <a:xfrm rot="5400000" flipV="1">
            <a:off x="4876800" y="2050871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9" name="Oval 38"/>
          <p:cNvSpPr>
            <a:spLocks noChangeArrowheads="1"/>
          </p:cNvSpPr>
          <p:nvPr/>
        </p:nvSpPr>
        <p:spPr bwMode="auto">
          <a:xfrm rot="5400000" flipV="1">
            <a:off x="6400800" y="250807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70" name="Oval 39"/>
          <p:cNvSpPr>
            <a:spLocks noChangeArrowheads="1"/>
          </p:cNvSpPr>
          <p:nvPr/>
        </p:nvSpPr>
        <p:spPr bwMode="auto">
          <a:xfrm rot="5400000" flipV="1">
            <a:off x="5040313" y="2506484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71" name="Oval 40"/>
          <p:cNvSpPr>
            <a:spLocks noChangeArrowheads="1"/>
          </p:cNvSpPr>
          <p:nvPr/>
        </p:nvSpPr>
        <p:spPr bwMode="auto">
          <a:xfrm rot="5400000" flipV="1">
            <a:off x="5562600" y="311767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72" name="Oval 41"/>
          <p:cNvSpPr>
            <a:spLocks noChangeArrowheads="1"/>
          </p:cNvSpPr>
          <p:nvPr/>
        </p:nvSpPr>
        <p:spPr bwMode="auto">
          <a:xfrm rot="5400000" flipV="1">
            <a:off x="5562600" y="212707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9473" name="Slide Number Placeholder 4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8C6CA935-6E32-426A-929F-BAF0849633DA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18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30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982698" y="365759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/>
              <a:t>Outline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566055" y="1489164"/>
            <a:ext cx="11286309" cy="499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l"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tx1"/>
                </a:solidFill>
              </a:rPr>
              <a:t>I. Several application domains and facts in Data Science</a:t>
            </a:r>
          </a:p>
          <a:p>
            <a:pPr marL="0" indent="0" algn="l">
              <a:spcBef>
                <a:spcPts val="0"/>
              </a:spcBef>
              <a:buSzPct val="100000"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l"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tx1"/>
                </a:solidFill>
              </a:rPr>
              <a:t>II. Miscellaneous: How to read a paper, a sample scientific paper</a:t>
            </a:r>
            <a:endParaRPr lang="en-US" sz="2800" dirty="0">
              <a:solidFill>
                <a:schemeClr val="tx1"/>
              </a:solidFill>
            </a:endParaRPr>
          </a:p>
          <a:p>
            <a:pPr marL="0" lvl="0" indent="0" algn="l">
              <a:spcBef>
                <a:spcPts val="0"/>
              </a:spcBef>
              <a:buSzPct val="100000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0" lvl="0" indent="0" algn="l"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tx1"/>
                </a:solidFill>
              </a:rPr>
              <a:t>III. Clustering algorithms:</a:t>
            </a:r>
          </a:p>
          <a:p>
            <a:pPr marL="0" lvl="0" indent="0" algn="l">
              <a:spcBef>
                <a:spcPts val="0"/>
              </a:spcBef>
              <a:buSzPct val="100000"/>
            </a:pPr>
            <a:endParaRPr lang="en-US" sz="8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          Hierarchical clustering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          DBSCAN</a:t>
            </a:r>
          </a:p>
          <a:p>
            <a:pPr marL="0" indent="0" algn="l">
              <a:spcBef>
                <a:spcPts val="0"/>
              </a:spcBef>
              <a:buSzPct val="100000"/>
            </a:pPr>
            <a:r>
              <a:rPr lang="en-US" sz="2800" dirty="0" smtClean="0">
                <a:solidFill>
                  <a:schemeClr val="tx1"/>
                </a:solidFill>
              </a:rPr>
              <a:t>          Non-negative </a:t>
            </a:r>
            <a:r>
              <a:rPr lang="en-US" sz="2800" dirty="0">
                <a:solidFill>
                  <a:schemeClr val="tx1"/>
                </a:solidFill>
              </a:rPr>
              <a:t>matrix factorization (NMF)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     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800" dirty="0" smtClean="0">
                <a:solidFill>
                  <a:schemeClr val="tx1"/>
                </a:solidFill>
              </a:rPr>
              <a:t>IV. References</a:t>
            </a:r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0316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38902" y="1160418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anose="02010600030101010101" pitchFamily="2" charset="-122"/>
              </a:rPr>
              <a:t>Cluster Similarity: MIN or Single Link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268" y="2105297"/>
            <a:ext cx="10589623" cy="4495800"/>
          </a:xfrm>
        </p:spPr>
        <p:txBody>
          <a:bodyPr/>
          <a:lstStyle/>
          <a:p>
            <a:r>
              <a:rPr lang="en-US" altLang="zh-CN" dirty="0" smtClean="0">
                <a:ea typeface="SimSun" panose="02010600030101010101" pitchFamily="2" charset="-122"/>
              </a:rPr>
              <a:t>Similarity of two clusters is based on the two most similar (closest) points in the different clusters.</a:t>
            </a:r>
          </a:p>
          <a:p>
            <a:pPr marL="593725" lvl="2" indent="-319088">
              <a:spcBef>
                <a:spcPts val="700"/>
              </a:spcBef>
              <a:buSzPct val="60000"/>
              <a:buFont typeface="Wingdings" panose="05000000000000000000" pitchFamily="2" charset="2"/>
              <a:buChar char=""/>
            </a:pPr>
            <a:r>
              <a:rPr lang="en-US" altLang="zh-CN" sz="2400" dirty="0" smtClean="0">
                <a:ea typeface="SimSun" panose="02010600030101010101" pitchFamily="2" charset="-122"/>
              </a:rPr>
              <a:t>Determined by one pair of points, i.e., by one link in the proximity graph.</a:t>
            </a:r>
          </a:p>
          <a:p>
            <a:endParaRPr lang="zh-CN" altLang="en-US" dirty="0" smtClean="0">
              <a:ea typeface="SimSun" panose="02010600030101010101" pitchFamily="2" charset="-122"/>
            </a:endParaRPr>
          </a:p>
        </p:txBody>
      </p:sp>
      <p:graphicFrame>
        <p:nvGraphicFramePr>
          <p:cNvPr id="16885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183882"/>
              </p:ext>
            </p:extLst>
          </p:nvPr>
        </p:nvGraphicFramePr>
        <p:xfrm>
          <a:off x="1724298" y="3921034"/>
          <a:ext cx="4087813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" name="Worksheet" r:id="rId3" imgW="2294001" imgH="1013841" progId="Excel.Sheet.8">
                  <p:embed/>
                </p:oleObj>
              </mc:Choice>
              <mc:Fallback>
                <p:oleObj name="Worksheet" r:id="rId3" imgW="2294001" imgH="1013841" progId="Excel.Sheet.8">
                  <p:embed/>
                  <p:pic>
                    <p:nvPicPr>
                      <p:cNvPr id="168857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298" y="3921034"/>
                        <a:ext cx="4087813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032762" y="3659778"/>
            <a:ext cx="2820987" cy="2562225"/>
            <a:chOff x="3616" y="2256"/>
            <a:chExt cx="1777" cy="1614"/>
          </a:xfrm>
        </p:grpSpPr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 flipV="1">
              <a:off x="3696" y="3221"/>
              <a:ext cx="0" cy="4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4" name="Line 7"/>
            <p:cNvSpPr>
              <a:spLocks noChangeShapeType="1"/>
            </p:cNvSpPr>
            <p:nvPr/>
          </p:nvSpPr>
          <p:spPr bwMode="auto">
            <a:xfrm>
              <a:off x="3696" y="3221"/>
              <a:ext cx="4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>
              <a:off x="4163" y="3221"/>
              <a:ext cx="0" cy="4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flipV="1">
              <a:off x="3976" y="2979"/>
              <a:ext cx="0" cy="2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7" name="Line 10"/>
            <p:cNvSpPr>
              <a:spLocks noChangeShapeType="1"/>
            </p:cNvSpPr>
            <p:nvPr/>
          </p:nvSpPr>
          <p:spPr bwMode="auto">
            <a:xfrm flipV="1">
              <a:off x="3976" y="2899"/>
              <a:ext cx="0" cy="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8" name="Line 11"/>
            <p:cNvSpPr>
              <a:spLocks noChangeShapeType="1"/>
            </p:cNvSpPr>
            <p:nvPr/>
          </p:nvSpPr>
          <p:spPr bwMode="auto">
            <a:xfrm flipV="1">
              <a:off x="4818" y="3060"/>
              <a:ext cx="0" cy="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9" name="Line 12"/>
            <p:cNvSpPr>
              <a:spLocks noChangeShapeType="1"/>
            </p:cNvSpPr>
            <p:nvPr/>
          </p:nvSpPr>
          <p:spPr bwMode="auto">
            <a:xfrm>
              <a:off x="4818" y="3060"/>
              <a:ext cx="46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0" name="Line 13"/>
            <p:cNvSpPr>
              <a:spLocks noChangeShapeType="1"/>
            </p:cNvSpPr>
            <p:nvPr/>
          </p:nvSpPr>
          <p:spPr bwMode="auto">
            <a:xfrm>
              <a:off x="5285" y="3060"/>
              <a:ext cx="0" cy="5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1" name="Line 14"/>
            <p:cNvSpPr>
              <a:spLocks noChangeShapeType="1"/>
            </p:cNvSpPr>
            <p:nvPr/>
          </p:nvSpPr>
          <p:spPr bwMode="auto">
            <a:xfrm flipV="1">
              <a:off x="5098" y="2819"/>
              <a:ext cx="0" cy="2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2" name="Line 15"/>
            <p:cNvSpPr>
              <a:spLocks noChangeShapeType="1"/>
            </p:cNvSpPr>
            <p:nvPr/>
          </p:nvSpPr>
          <p:spPr bwMode="auto">
            <a:xfrm flipV="1">
              <a:off x="5098" y="2738"/>
              <a:ext cx="0" cy="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3" name="Line 16"/>
            <p:cNvSpPr>
              <a:spLocks noChangeShapeType="1"/>
            </p:cNvSpPr>
            <p:nvPr/>
          </p:nvSpPr>
          <p:spPr bwMode="auto">
            <a:xfrm flipV="1">
              <a:off x="4444" y="2899"/>
              <a:ext cx="0" cy="72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4" name="Line 17"/>
            <p:cNvSpPr>
              <a:spLocks noChangeShapeType="1"/>
            </p:cNvSpPr>
            <p:nvPr/>
          </p:nvSpPr>
          <p:spPr bwMode="auto">
            <a:xfrm>
              <a:off x="3976" y="2899"/>
              <a:ext cx="4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5" name="Line 18"/>
            <p:cNvSpPr>
              <a:spLocks noChangeShapeType="1"/>
            </p:cNvSpPr>
            <p:nvPr/>
          </p:nvSpPr>
          <p:spPr bwMode="auto">
            <a:xfrm flipV="1">
              <a:off x="4163" y="2578"/>
              <a:ext cx="0" cy="3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6" name="Line 19"/>
            <p:cNvSpPr>
              <a:spLocks noChangeShapeType="1"/>
            </p:cNvSpPr>
            <p:nvPr/>
          </p:nvSpPr>
          <p:spPr bwMode="auto">
            <a:xfrm>
              <a:off x="4163" y="2578"/>
              <a:ext cx="9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7" name="Line 20"/>
            <p:cNvSpPr>
              <a:spLocks noChangeShapeType="1"/>
            </p:cNvSpPr>
            <p:nvPr/>
          </p:nvSpPr>
          <p:spPr bwMode="auto">
            <a:xfrm>
              <a:off x="5098" y="2578"/>
              <a:ext cx="0" cy="2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8" name="Line 21"/>
            <p:cNvSpPr>
              <a:spLocks noChangeShapeType="1"/>
            </p:cNvSpPr>
            <p:nvPr/>
          </p:nvSpPr>
          <p:spPr bwMode="auto">
            <a:xfrm flipV="1">
              <a:off x="4631" y="2256"/>
              <a:ext cx="0" cy="32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99" name="Text Box 22"/>
            <p:cNvSpPr txBox="1">
              <a:spLocks noChangeArrowheads="1"/>
            </p:cNvSpPr>
            <p:nvPr/>
          </p:nvSpPr>
          <p:spPr bwMode="auto">
            <a:xfrm>
              <a:off x="3616" y="363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24600" name="Text Box 23"/>
            <p:cNvSpPr txBox="1">
              <a:spLocks noChangeArrowheads="1"/>
            </p:cNvSpPr>
            <p:nvPr/>
          </p:nvSpPr>
          <p:spPr bwMode="auto">
            <a:xfrm>
              <a:off x="4083" y="363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24601" name="Text Box 24"/>
            <p:cNvSpPr txBox="1">
              <a:spLocks noChangeArrowheads="1"/>
            </p:cNvSpPr>
            <p:nvPr/>
          </p:nvSpPr>
          <p:spPr bwMode="auto">
            <a:xfrm>
              <a:off x="4364" y="363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24602" name="Text Box 25"/>
            <p:cNvSpPr txBox="1">
              <a:spLocks noChangeArrowheads="1"/>
            </p:cNvSpPr>
            <p:nvPr/>
          </p:nvSpPr>
          <p:spPr bwMode="auto">
            <a:xfrm>
              <a:off x="4738" y="363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24603" name="Text Box 26"/>
            <p:cNvSpPr txBox="1">
              <a:spLocks noChangeArrowheads="1"/>
            </p:cNvSpPr>
            <p:nvPr/>
          </p:nvSpPr>
          <p:spPr bwMode="auto">
            <a:xfrm>
              <a:off x="5205" y="3639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</a:p>
          </p:txBody>
        </p:sp>
      </p:grpSp>
      <p:sp>
        <p:nvSpPr>
          <p:cNvPr id="24582" name="Slide Number Placeholder 2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4593B905-A846-4D4D-BC48-1F10763B77D0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28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73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" y="1197428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Hierarchical Clustering: MIN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2969623" y="5810795"/>
            <a:ext cx="1854926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Nested Clusters</a:t>
            </a:r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8116388" y="5810795"/>
            <a:ext cx="14456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Dendrogram</a:t>
            </a:r>
            <a:endParaRPr lang="en-US" altLang="zh-CN" sz="18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grpSp>
        <p:nvGrpSpPr>
          <p:cNvPr id="25605" name="Group 5"/>
          <p:cNvGrpSpPr>
            <a:grpSpLocks/>
          </p:cNvGrpSpPr>
          <p:nvPr/>
        </p:nvGrpSpPr>
        <p:grpSpPr bwMode="auto">
          <a:xfrm>
            <a:off x="2271713" y="1773238"/>
            <a:ext cx="3055938" cy="2747962"/>
            <a:chOff x="471" y="1117"/>
            <a:chExt cx="1925" cy="1731"/>
          </a:xfrm>
        </p:grpSpPr>
        <p:sp>
          <p:nvSpPr>
            <p:cNvPr id="25623" name="Freeform 6"/>
            <p:cNvSpPr>
              <a:spLocks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4" name="Freeform 7"/>
            <p:cNvSpPr>
              <a:spLocks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5" name="Freeform 8"/>
            <p:cNvSpPr>
              <a:spLocks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Freeform 9"/>
            <p:cNvSpPr>
              <a:spLocks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Freeform 10"/>
            <p:cNvSpPr>
              <a:spLocks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Freeform 11"/>
            <p:cNvSpPr>
              <a:spLocks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Rectangle 12"/>
            <p:cNvSpPr>
              <a:spLocks noChangeArrowheads="1"/>
            </p:cNvSpPr>
            <p:nvPr/>
          </p:nvSpPr>
          <p:spPr bwMode="auto">
            <a:xfrm>
              <a:off x="2032" y="1117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0" name="Rectangle 13"/>
            <p:cNvSpPr>
              <a:spLocks noChangeArrowheads="1"/>
            </p:cNvSpPr>
            <p:nvPr/>
          </p:nvSpPr>
          <p:spPr bwMode="auto">
            <a:xfrm>
              <a:off x="1256" y="176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1" name="Rectangle 14"/>
            <p:cNvSpPr>
              <a:spLocks noChangeArrowheads="1"/>
            </p:cNvSpPr>
            <p:nvPr/>
          </p:nvSpPr>
          <p:spPr bwMode="auto">
            <a:xfrm>
              <a:off x="1810" y="2069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2" name="Rectangle 15"/>
            <p:cNvSpPr>
              <a:spLocks noChangeArrowheads="1"/>
            </p:cNvSpPr>
            <p:nvPr/>
          </p:nvSpPr>
          <p:spPr bwMode="auto">
            <a:xfrm>
              <a:off x="1422" y="263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3" name="Rectangle 16"/>
            <p:cNvSpPr>
              <a:spLocks noChangeArrowheads="1"/>
            </p:cNvSpPr>
            <p:nvPr/>
          </p:nvSpPr>
          <p:spPr bwMode="auto">
            <a:xfrm>
              <a:off x="648" y="1626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34" name="Rectangle 17"/>
            <p:cNvSpPr>
              <a:spLocks noChangeArrowheads="1"/>
            </p:cNvSpPr>
            <p:nvPr/>
          </p:nvSpPr>
          <p:spPr bwMode="auto">
            <a:xfrm>
              <a:off x="2307" y="212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019550" y="2863850"/>
            <a:ext cx="1423988" cy="914400"/>
            <a:chOff x="1572" y="1804"/>
            <a:chExt cx="897" cy="576"/>
          </a:xfrm>
        </p:grpSpPr>
        <p:sp>
          <p:nvSpPr>
            <p:cNvPr id="25621" name="Freeform 19"/>
            <p:cNvSpPr>
              <a:spLocks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2" name="Rectangle 20"/>
            <p:cNvSpPr>
              <a:spLocks noChangeArrowheads="1"/>
            </p:cNvSpPr>
            <p:nvPr/>
          </p:nvSpPr>
          <p:spPr bwMode="auto">
            <a:xfrm>
              <a:off x="1944" y="1804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2051050" y="2489200"/>
            <a:ext cx="1735138" cy="1106488"/>
            <a:chOff x="332" y="1568"/>
            <a:chExt cx="1093" cy="697"/>
          </a:xfrm>
        </p:grpSpPr>
        <p:sp>
          <p:nvSpPr>
            <p:cNvPr id="25619" name="Freeform 22"/>
            <p:cNvSpPr>
              <a:spLocks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Rectangle 23"/>
            <p:cNvSpPr>
              <a:spLocks noChangeArrowheads="1"/>
            </p:cNvSpPr>
            <p:nvPr/>
          </p:nvSpPr>
          <p:spPr bwMode="auto">
            <a:xfrm>
              <a:off x="949" y="2052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968501" y="2071689"/>
            <a:ext cx="3675063" cy="2097087"/>
            <a:chOff x="280" y="1305"/>
            <a:chExt cx="2315" cy="1321"/>
          </a:xfrm>
        </p:grpSpPr>
        <p:sp>
          <p:nvSpPr>
            <p:cNvPr id="25617" name="Freeform 25"/>
            <p:cNvSpPr>
              <a:spLocks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Rectangle 26"/>
            <p:cNvSpPr>
              <a:spLocks noChangeArrowheads="1"/>
            </p:cNvSpPr>
            <p:nvPr/>
          </p:nvSpPr>
          <p:spPr bwMode="auto">
            <a:xfrm>
              <a:off x="1390" y="130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906588" y="1951039"/>
            <a:ext cx="3795712" cy="2871787"/>
            <a:chOff x="241" y="1229"/>
            <a:chExt cx="2391" cy="1809"/>
          </a:xfrm>
        </p:grpSpPr>
        <p:sp>
          <p:nvSpPr>
            <p:cNvPr id="25615" name="Freeform 28"/>
            <p:cNvSpPr>
              <a:spLocks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Rectangle 29"/>
            <p:cNvSpPr>
              <a:spLocks noChangeArrowheads="1"/>
            </p:cNvSpPr>
            <p:nvPr/>
          </p:nvSpPr>
          <p:spPr bwMode="auto">
            <a:xfrm>
              <a:off x="1239" y="282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1831976" y="1547813"/>
            <a:ext cx="4003675" cy="3530600"/>
            <a:chOff x="194" y="975"/>
            <a:chExt cx="2522" cy="2224"/>
          </a:xfrm>
        </p:grpSpPr>
        <p:sp>
          <p:nvSpPr>
            <p:cNvPr id="25613" name="Rectangle 31"/>
            <p:cNvSpPr>
              <a:spLocks noChangeArrowheads="1"/>
            </p:cNvSpPr>
            <p:nvPr/>
          </p:nvSpPr>
          <p:spPr bwMode="auto">
            <a:xfrm>
              <a:off x="2138" y="97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2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614" name="Freeform 32"/>
            <p:cNvSpPr>
              <a:spLocks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2779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091" y="2889069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2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016B5592-9569-4EB6-9A5B-966CD7693295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35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8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20634" y="1380309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ea typeface="SimSun" panose="02010600030101010101" pitchFamily="2" charset="-122"/>
              </a:rPr>
              <a:t>Strength of MIN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2590800" y="42672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Original Points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400800" y="1981201"/>
            <a:ext cx="4103688" cy="2635250"/>
            <a:chOff x="3072" y="1248"/>
            <a:chExt cx="2585" cy="1660"/>
          </a:xfrm>
        </p:grpSpPr>
        <p:sp>
          <p:nvSpPr>
            <p:cNvPr id="27656" name="Text Box 5"/>
            <p:cNvSpPr txBox="1">
              <a:spLocks noChangeArrowheads="1"/>
            </p:cNvSpPr>
            <p:nvPr/>
          </p:nvSpPr>
          <p:spPr bwMode="auto">
            <a:xfrm>
              <a:off x="3743" y="2677"/>
              <a:ext cx="14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SimSun" panose="02010600030101010101" pitchFamily="2" charset="-122"/>
                </a:rPr>
                <a:t>Two Clusters</a:t>
              </a:r>
            </a:p>
          </p:txBody>
        </p:sp>
        <p:pic>
          <p:nvPicPr>
            <p:cNvPr id="27657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28" r="7143"/>
            <a:stretch>
              <a:fillRect/>
            </a:stretch>
          </p:blipFill>
          <p:spPr bwMode="auto">
            <a:xfrm>
              <a:off x="3072" y="1248"/>
              <a:ext cx="2585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8" r="5357"/>
          <a:stretch>
            <a:fillRect/>
          </a:stretch>
        </p:blipFill>
        <p:spPr bwMode="auto">
          <a:xfrm>
            <a:off x="1676400" y="1981201"/>
            <a:ext cx="4186238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4312" name="Text Box 8"/>
          <p:cNvSpPr txBox="1">
            <a:spLocks noChangeArrowheads="1"/>
          </p:cNvSpPr>
          <p:nvPr/>
        </p:nvSpPr>
        <p:spPr bwMode="auto">
          <a:xfrm>
            <a:off x="966652" y="5463676"/>
            <a:ext cx="632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ea typeface="SimSun" panose="02010600030101010101" pitchFamily="2" charset="-122"/>
              </a:rPr>
              <a:t>It can 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handle non-elliptical </a:t>
            </a:r>
            <a:r>
              <a:rPr lang="en-US" altLang="zh-CN" sz="2000" dirty="0" smtClean="0">
                <a:latin typeface="Arial" panose="020B0604020202020204" pitchFamily="34" charset="0"/>
                <a:ea typeface="SimSun" panose="02010600030101010101" pitchFamily="2" charset="-122"/>
              </a:rPr>
              <a:t>shapes.</a:t>
            </a:r>
            <a:endParaRPr lang="en-US" altLang="zh-CN" sz="20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89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4312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11925" y="1284514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ea typeface="SimSun" panose="02010600030101010101" pitchFamily="2" charset="-122"/>
              </a:rPr>
              <a:t>Limitations of MIN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590800" y="4724401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Original Points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114" y="1907178"/>
            <a:ext cx="3595073" cy="269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641977" y="1576388"/>
            <a:ext cx="4357687" cy="3522663"/>
            <a:chOff x="2403" y="993"/>
            <a:chExt cx="2745" cy="2219"/>
          </a:xfrm>
        </p:grpSpPr>
        <p:sp>
          <p:nvSpPr>
            <p:cNvPr id="28679" name="Text Box 6"/>
            <p:cNvSpPr txBox="1">
              <a:spLocks noChangeArrowheads="1"/>
            </p:cNvSpPr>
            <p:nvPr/>
          </p:nvSpPr>
          <p:spPr bwMode="auto">
            <a:xfrm>
              <a:off x="3324" y="2981"/>
              <a:ext cx="1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SimSun" panose="02010600030101010101" pitchFamily="2" charset="-122"/>
                </a:rPr>
                <a:t>Two Clusters</a:t>
              </a:r>
            </a:p>
          </p:txBody>
        </p:sp>
        <p:pic>
          <p:nvPicPr>
            <p:cNvPr id="28680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" y="993"/>
              <a:ext cx="2689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5336" name="Text Box 8"/>
          <p:cNvSpPr txBox="1">
            <a:spLocks noChangeArrowheads="1"/>
          </p:cNvSpPr>
          <p:nvPr/>
        </p:nvSpPr>
        <p:spPr bwMode="auto">
          <a:xfrm>
            <a:off x="914400" y="5524636"/>
            <a:ext cx="632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ea typeface="SimSun" panose="02010600030101010101" pitchFamily="2" charset="-122"/>
              </a:rPr>
              <a:t>It is sensitive 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to </a:t>
            </a:r>
            <a:r>
              <a:rPr lang="en-US" altLang="zh-CN" sz="2000" u="sng" dirty="0">
                <a:latin typeface="Arial" panose="020B0604020202020204" pitchFamily="34" charset="0"/>
                <a:ea typeface="SimSun" panose="02010600030101010101" pitchFamily="2" charset="-122"/>
              </a:rPr>
              <a:t>noise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 and </a:t>
            </a:r>
            <a:r>
              <a:rPr lang="en-US" altLang="zh-CN" sz="2000" u="sng" dirty="0" smtClean="0">
                <a:latin typeface="Arial" panose="020B0604020202020204" pitchFamily="34" charset="0"/>
                <a:ea typeface="SimSun" panose="02010600030101010101" pitchFamily="2" charset="-122"/>
              </a:rPr>
              <a:t>outliers</a:t>
            </a:r>
            <a:r>
              <a:rPr lang="en-US" altLang="zh-CN" sz="2000" dirty="0" smtClean="0">
                <a:latin typeface="Arial" panose="020B0604020202020204" pitchFamily="34" charset="0"/>
                <a:ea typeface="SimSun" panose="02010600030101010101" pitchFamily="2" charset="-122"/>
              </a:rPr>
              <a:t>.</a:t>
            </a:r>
            <a:endParaRPr lang="en-US" altLang="zh-CN" sz="20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cxnSp>
        <p:nvCxnSpPr>
          <p:cNvPr id="9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2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5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533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586648" y="1238795"/>
            <a:ext cx="8153400" cy="54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defTabSz="457200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45720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4572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4572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4572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zh-CN" sz="28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Cluster Similarity: MAX or Complete Linkage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004661" y="1809205"/>
            <a:ext cx="1076932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17500" indent="-317500" defTabSz="457200"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45720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592138" indent="-319088" defTabSz="4572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4572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4572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buClr>
                <a:srgbClr val="DD8047"/>
              </a:buClr>
            </a:pPr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Similarity of two clusters is based on the two least similar (most distant) points in the different clusters</a:t>
            </a:r>
          </a:p>
          <a:p>
            <a:pPr lvl="2" eaLnBrk="1" hangingPunct="1">
              <a:spcBef>
                <a:spcPts val="700"/>
              </a:spcBef>
              <a:buClr>
                <a:srgbClr val="DD8047"/>
              </a:buClr>
              <a:buSzPct val="60000"/>
              <a:buFont typeface="Wingdings" panose="05000000000000000000" pitchFamily="2" charset="2"/>
              <a:buChar char=""/>
            </a:pPr>
            <a:r>
              <a:rPr lang="en-US" altLang="zh-CN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Determined by all pairs of points in the two clusters</a:t>
            </a:r>
          </a:p>
          <a:p>
            <a:pPr eaLnBrk="1" hangingPunct="1">
              <a:buClr>
                <a:srgbClr val="DD8047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1752600" y="3941764"/>
          <a:ext cx="4343400" cy="245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5" name="工作表" r:id="rId4" imgW="2350800" imgH="1085400" progId="Excel.Sheet.8">
                  <p:embed/>
                </p:oleObj>
              </mc:Choice>
              <mc:Fallback>
                <p:oleObj name="工作表" r:id="rId4" imgW="2350800" imgH="1085400" progId="Excel.Sheet.8">
                  <p:embed/>
                  <p:pic>
                    <p:nvPicPr>
                      <p:cNvPr id="297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941764"/>
                        <a:ext cx="4343400" cy="2459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536680" y="3698966"/>
            <a:ext cx="2593975" cy="2667000"/>
            <a:chOff x="3601" y="2160"/>
            <a:chExt cx="1634" cy="1680"/>
          </a:xfrm>
        </p:grpSpPr>
        <p:sp>
          <p:nvSpPr>
            <p:cNvPr id="29709" name="Line 6"/>
            <p:cNvSpPr>
              <a:spLocks noChangeShapeType="1"/>
            </p:cNvSpPr>
            <p:nvPr/>
          </p:nvSpPr>
          <p:spPr bwMode="auto">
            <a:xfrm flipV="1">
              <a:off x="5128" y="3167"/>
              <a:ext cx="1" cy="422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0" name="Line 7"/>
            <p:cNvSpPr>
              <a:spLocks noChangeShapeType="1"/>
            </p:cNvSpPr>
            <p:nvPr/>
          </p:nvSpPr>
          <p:spPr bwMode="auto">
            <a:xfrm>
              <a:off x="4702" y="3168"/>
              <a:ext cx="426" cy="1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8"/>
            <p:cNvSpPr>
              <a:spLocks noChangeShapeType="1"/>
            </p:cNvSpPr>
            <p:nvPr/>
          </p:nvSpPr>
          <p:spPr bwMode="auto">
            <a:xfrm>
              <a:off x="4702" y="3168"/>
              <a:ext cx="1" cy="420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9"/>
            <p:cNvSpPr>
              <a:spLocks noChangeShapeType="1"/>
            </p:cNvSpPr>
            <p:nvPr/>
          </p:nvSpPr>
          <p:spPr bwMode="auto">
            <a:xfrm flipV="1">
              <a:off x="4873" y="2915"/>
              <a:ext cx="1" cy="254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10"/>
            <p:cNvSpPr>
              <a:spLocks noChangeShapeType="1"/>
            </p:cNvSpPr>
            <p:nvPr/>
          </p:nvSpPr>
          <p:spPr bwMode="auto">
            <a:xfrm flipV="1">
              <a:off x="4873" y="2831"/>
              <a:ext cx="1" cy="86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11"/>
            <p:cNvSpPr>
              <a:spLocks noChangeShapeType="1"/>
            </p:cNvSpPr>
            <p:nvPr/>
          </p:nvSpPr>
          <p:spPr bwMode="auto">
            <a:xfrm flipV="1">
              <a:off x="4106" y="3251"/>
              <a:ext cx="1" cy="338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5" name="Line 12"/>
            <p:cNvSpPr>
              <a:spLocks noChangeShapeType="1"/>
            </p:cNvSpPr>
            <p:nvPr/>
          </p:nvSpPr>
          <p:spPr bwMode="auto">
            <a:xfrm>
              <a:off x="3679" y="3252"/>
              <a:ext cx="427" cy="1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6" name="Line 13"/>
            <p:cNvSpPr>
              <a:spLocks noChangeShapeType="1"/>
            </p:cNvSpPr>
            <p:nvPr/>
          </p:nvSpPr>
          <p:spPr bwMode="auto">
            <a:xfrm>
              <a:off x="3679" y="3252"/>
              <a:ext cx="1" cy="336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7" name="Line 14"/>
            <p:cNvSpPr>
              <a:spLocks noChangeShapeType="1"/>
            </p:cNvSpPr>
            <p:nvPr/>
          </p:nvSpPr>
          <p:spPr bwMode="auto">
            <a:xfrm flipV="1">
              <a:off x="3850" y="2747"/>
              <a:ext cx="1" cy="506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8" name="Line 15"/>
            <p:cNvSpPr>
              <a:spLocks noChangeShapeType="1"/>
            </p:cNvSpPr>
            <p:nvPr/>
          </p:nvSpPr>
          <p:spPr bwMode="auto">
            <a:xfrm flipV="1">
              <a:off x="3850" y="2663"/>
              <a:ext cx="1" cy="86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9" name="Line 16"/>
            <p:cNvSpPr>
              <a:spLocks noChangeShapeType="1"/>
            </p:cNvSpPr>
            <p:nvPr/>
          </p:nvSpPr>
          <p:spPr bwMode="auto">
            <a:xfrm flipV="1">
              <a:off x="4446" y="2831"/>
              <a:ext cx="1" cy="758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0" name="Line 17"/>
            <p:cNvSpPr>
              <a:spLocks noChangeShapeType="1"/>
            </p:cNvSpPr>
            <p:nvPr/>
          </p:nvSpPr>
          <p:spPr bwMode="auto">
            <a:xfrm>
              <a:off x="4446" y="2832"/>
              <a:ext cx="427" cy="1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1" name="Line 18"/>
            <p:cNvSpPr>
              <a:spLocks noChangeShapeType="1"/>
            </p:cNvSpPr>
            <p:nvPr/>
          </p:nvSpPr>
          <p:spPr bwMode="auto">
            <a:xfrm flipV="1">
              <a:off x="4702" y="2495"/>
              <a:ext cx="1" cy="338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2" name="Line 19"/>
            <p:cNvSpPr>
              <a:spLocks noChangeShapeType="1"/>
            </p:cNvSpPr>
            <p:nvPr/>
          </p:nvSpPr>
          <p:spPr bwMode="auto">
            <a:xfrm>
              <a:off x="3850" y="2496"/>
              <a:ext cx="852" cy="1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3" name="Line 20"/>
            <p:cNvSpPr>
              <a:spLocks noChangeShapeType="1"/>
            </p:cNvSpPr>
            <p:nvPr/>
          </p:nvSpPr>
          <p:spPr bwMode="auto">
            <a:xfrm>
              <a:off x="3850" y="2496"/>
              <a:ext cx="1" cy="252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4" name="Line 21"/>
            <p:cNvSpPr>
              <a:spLocks noChangeShapeType="1"/>
            </p:cNvSpPr>
            <p:nvPr/>
          </p:nvSpPr>
          <p:spPr bwMode="auto">
            <a:xfrm flipV="1">
              <a:off x="4276" y="2159"/>
              <a:ext cx="1" cy="338"/>
            </a:xfrm>
            <a:prstGeom prst="line">
              <a:avLst/>
            </a:prstGeom>
            <a:noFill/>
            <a:ln w="1908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25" name="Text Box 22"/>
            <p:cNvSpPr txBox="1">
              <a:spLocks noChangeArrowheads="1"/>
            </p:cNvSpPr>
            <p:nvPr/>
          </p:nvSpPr>
          <p:spPr bwMode="auto">
            <a:xfrm>
              <a:off x="3601" y="3609"/>
              <a:ext cx="18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defTabSz="45720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defTabSz="4572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defTabSz="4572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defTabSz="4572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29726" name="Text Box 23"/>
            <p:cNvSpPr txBox="1">
              <a:spLocks noChangeArrowheads="1"/>
            </p:cNvSpPr>
            <p:nvPr/>
          </p:nvSpPr>
          <p:spPr bwMode="auto">
            <a:xfrm>
              <a:off x="4027" y="3609"/>
              <a:ext cx="18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defTabSz="45720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defTabSz="4572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defTabSz="4572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defTabSz="4572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29727" name="Text Box 24"/>
            <p:cNvSpPr txBox="1">
              <a:spLocks noChangeArrowheads="1"/>
            </p:cNvSpPr>
            <p:nvPr/>
          </p:nvSpPr>
          <p:spPr bwMode="auto">
            <a:xfrm>
              <a:off x="4368" y="3609"/>
              <a:ext cx="18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defTabSz="45720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defTabSz="4572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defTabSz="4572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defTabSz="4572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29728" name="Text Box 25"/>
            <p:cNvSpPr txBox="1">
              <a:spLocks noChangeArrowheads="1"/>
            </p:cNvSpPr>
            <p:nvPr/>
          </p:nvSpPr>
          <p:spPr bwMode="auto">
            <a:xfrm>
              <a:off x="4625" y="3609"/>
              <a:ext cx="18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defTabSz="45720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defTabSz="4572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defTabSz="4572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defTabSz="4572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29729" name="Text Box 26"/>
            <p:cNvSpPr txBox="1">
              <a:spLocks noChangeArrowheads="1"/>
            </p:cNvSpPr>
            <p:nvPr/>
          </p:nvSpPr>
          <p:spPr bwMode="auto">
            <a:xfrm>
              <a:off x="5050" y="3609"/>
              <a:ext cx="18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57200"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defTabSz="45720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defTabSz="4572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defTabSz="4572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defTabSz="4572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en-US" altLang="zh-CN" sz="18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</a:p>
          </p:txBody>
        </p:sp>
      </p:grpSp>
      <p:sp>
        <p:nvSpPr>
          <p:cNvPr id="54300" name="Rectangle 28"/>
          <p:cNvSpPr>
            <a:spLocks noChangeArrowheads="1"/>
          </p:cNvSpPr>
          <p:nvPr/>
        </p:nvSpPr>
        <p:spPr bwMode="auto">
          <a:xfrm>
            <a:off x="5486400" y="5530334"/>
            <a:ext cx="533400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301" name="Rectangle 29"/>
          <p:cNvSpPr>
            <a:spLocks noChangeArrowheads="1"/>
          </p:cNvSpPr>
          <p:nvPr/>
        </p:nvSpPr>
        <p:spPr bwMode="auto">
          <a:xfrm>
            <a:off x="4876800" y="5149334"/>
            <a:ext cx="533400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302" name="Rectangle 30"/>
          <p:cNvSpPr>
            <a:spLocks noChangeArrowheads="1"/>
          </p:cNvSpPr>
          <p:nvPr/>
        </p:nvSpPr>
        <p:spPr bwMode="auto">
          <a:xfrm>
            <a:off x="4267201" y="4311134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876801" y="4768334"/>
            <a:ext cx="184731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304" name="Rectangle 32"/>
          <p:cNvSpPr>
            <a:spLocks noChangeArrowheads="1"/>
          </p:cNvSpPr>
          <p:nvPr/>
        </p:nvSpPr>
        <p:spPr bwMode="auto">
          <a:xfrm>
            <a:off x="5486400" y="4311134"/>
            <a:ext cx="533400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54305" name="Rectangle 33"/>
          <p:cNvSpPr>
            <a:spLocks noChangeArrowheads="1"/>
          </p:cNvSpPr>
          <p:nvPr/>
        </p:nvSpPr>
        <p:spPr bwMode="auto">
          <a:xfrm>
            <a:off x="5486400" y="5149334"/>
            <a:ext cx="533400" cy="369332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cxnSp>
        <p:nvCxnSpPr>
          <p:cNvPr id="34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938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00" grpId="0" animBg="1"/>
      <p:bldP spid="54301" grpId="0" animBg="1"/>
      <p:bldP spid="54302" grpId="0" animBg="1"/>
      <p:bldP spid="54303" grpId="0" animBg="1"/>
      <p:bldP spid="54304" grpId="0" animBg="1"/>
      <p:bldP spid="543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590006" y="1171303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ea typeface="SimSun" panose="02010600030101010101" pitchFamily="2" charset="-122"/>
              </a:rPr>
              <a:t>Hierarchical Clustering: MAX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3214733" y="5548586"/>
            <a:ext cx="1914616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SimSun" panose="02010600030101010101" pitchFamily="2" charset="-122"/>
              </a:rPr>
              <a:t>Nested Clusters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8387624" y="5539878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SimSun" panose="02010600030101010101" pitchFamily="2" charset="-122"/>
              </a:rPr>
              <a:t>Dendrogram</a:t>
            </a:r>
            <a:endParaRPr lang="en-US" altLang="zh-CN" sz="18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739" y="1672045"/>
            <a:ext cx="5683250" cy="355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6" name="Group 6"/>
          <p:cNvGrpSpPr>
            <a:grpSpLocks/>
          </p:cNvGrpSpPr>
          <p:nvPr/>
        </p:nvGrpSpPr>
        <p:grpSpPr bwMode="auto">
          <a:xfrm>
            <a:off x="2316164" y="1824039"/>
            <a:ext cx="2998787" cy="2687637"/>
            <a:chOff x="383" y="1437"/>
            <a:chExt cx="1889" cy="1693"/>
          </a:xfrm>
        </p:grpSpPr>
        <p:sp>
          <p:nvSpPr>
            <p:cNvPr id="30743" name="Freeform 7"/>
            <p:cNvSpPr>
              <a:spLocks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4" name="Freeform 8"/>
            <p:cNvSpPr>
              <a:spLocks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5" name="Freeform 9"/>
            <p:cNvSpPr>
              <a:spLocks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6" name="Freeform 10"/>
            <p:cNvSpPr>
              <a:spLocks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7" name="Freeform 11"/>
            <p:cNvSpPr>
              <a:spLocks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8" name="Freeform 12"/>
            <p:cNvSpPr>
              <a:spLocks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49" name="Rectangle 13"/>
            <p:cNvSpPr>
              <a:spLocks noChangeArrowheads="1"/>
            </p:cNvSpPr>
            <p:nvPr/>
          </p:nvSpPr>
          <p:spPr bwMode="auto">
            <a:xfrm>
              <a:off x="1890" y="1437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50" name="Rectangle 14"/>
            <p:cNvSpPr>
              <a:spLocks noChangeArrowheads="1"/>
            </p:cNvSpPr>
            <p:nvPr/>
          </p:nvSpPr>
          <p:spPr bwMode="auto">
            <a:xfrm>
              <a:off x="1089" y="206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 dirty="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8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51" name="Rectangle 15"/>
            <p:cNvSpPr>
              <a:spLocks noChangeArrowheads="1"/>
            </p:cNvSpPr>
            <p:nvPr/>
          </p:nvSpPr>
          <p:spPr bwMode="auto">
            <a:xfrm>
              <a:off x="1699" y="2373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52" name="Rectangle 16"/>
            <p:cNvSpPr>
              <a:spLocks noChangeArrowheads="1"/>
            </p:cNvSpPr>
            <p:nvPr/>
          </p:nvSpPr>
          <p:spPr bwMode="auto">
            <a:xfrm>
              <a:off x="1319" y="29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53" name="Rectangle 17"/>
            <p:cNvSpPr>
              <a:spLocks noChangeArrowheads="1"/>
            </p:cNvSpPr>
            <p:nvPr/>
          </p:nvSpPr>
          <p:spPr bwMode="auto">
            <a:xfrm>
              <a:off x="517" y="194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54" name="Rectangle 18"/>
            <p:cNvSpPr>
              <a:spLocks noChangeArrowheads="1"/>
            </p:cNvSpPr>
            <p:nvPr/>
          </p:nvSpPr>
          <p:spPr bwMode="auto">
            <a:xfrm>
              <a:off x="2188" y="24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4033838" y="3208338"/>
            <a:ext cx="1401762" cy="893762"/>
            <a:chOff x="1465" y="2309"/>
            <a:chExt cx="883" cy="563"/>
          </a:xfrm>
        </p:grpSpPr>
        <p:sp>
          <p:nvSpPr>
            <p:cNvPr id="30741" name="Freeform 20"/>
            <p:cNvSpPr>
              <a:spLocks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2" name="Rectangle 21"/>
            <p:cNvSpPr>
              <a:spLocks noChangeArrowheads="1"/>
            </p:cNvSpPr>
            <p:nvPr/>
          </p:nvSpPr>
          <p:spPr bwMode="auto">
            <a:xfrm>
              <a:off x="1831" y="2668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228851" y="2249488"/>
            <a:ext cx="1579563" cy="889000"/>
            <a:chOff x="328" y="1705"/>
            <a:chExt cx="995" cy="560"/>
          </a:xfrm>
        </p:grpSpPr>
        <p:sp>
          <p:nvSpPr>
            <p:cNvPr id="30739" name="Freeform 23"/>
            <p:cNvSpPr>
              <a:spLocks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40" name="Rectangle 24"/>
            <p:cNvSpPr>
              <a:spLocks noChangeArrowheads="1"/>
            </p:cNvSpPr>
            <p:nvPr/>
          </p:nvSpPr>
          <p:spPr bwMode="auto">
            <a:xfrm>
              <a:off x="853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1884363" y="1582739"/>
            <a:ext cx="3935412" cy="3487737"/>
            <a:chOff x="111" y="1285"/>
            <a:chExt cx="2479" cy="2197"/>
          </a:xfrm>
        </p:grpSpPr>
        <p:sp>
          <p:nvSpPr>
            <p:cNvPr id="30737" name="Rectangle 26"/>
            <p:cNvSpPr>
              <a:spLocks noChangeArrowheads="1"/>
            </p:cNvSpPr>
            <p:nvPr/>
          </p:nvSpPr>
          <p:spPr bwMode="auto">
            <a:xfrm>
              <a:off x="2484" y="1705"/>
              <a:ext cx="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 dirty="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8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38" name="Freeform 27"/>
            <p:cNvSpPr>
              <a:spLocks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406775" y="2982914"/>
            <a:ext cx="2160588" cy="1652587"/>
            <a:chOff x="1070" y="2167"/>
            <a:chExt cx="1361" cy="1041"/>
          </a:xfrm>
        </p:grpSpPr>
        <p:sp>
          <p:nvSpPr>
            <p:cNvPr id="30735" name="Rectangle 29"/>
            <p:cNvSpPr>
              <a:spLocks noChangeArrowheads="1"/>
            </p:cNvSpPr>
            <p:nvPr/>
          </p:nvSpPr>
          <p:spPr bwMode="auto">
            <a:xfrm>
              <a:off x="1070" y="256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 dirty="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800" dirty="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36" name="Freeform 30"/>
            <p:cNvSpPr>
              <a:spLocks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2139951" y="1720851"/>
            <a:ext cx="2906713" cy="1520825"/>
            <a:chOff x="272" y="1372"/>
            <a:chExt cx="1831" cy="958"/>
          </a:xfrm>
        </p:grpSpPr>
        <p:sp>
          <p:nvSpPr>
            <p:cNvPr id="30733" name="Rectangle 32"/>
            <p:cNvSpPr>
              <a:spLocks noChangeArrowheads="1"/>
            </p:cNvSpPr>
            <p:nvPr/>
          </p:nvSpPr>
          <p:spPr bwMode="auto">
            <a:xfrm>
              <a:off x="1165" y="138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1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0734" name="Freeform 33"/>
            <p:cNvSpPr>
              <a:spLocks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32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FCE75657-855A-46A6-A666-C403E28427F0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35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9378" y="1267097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ea typeface="SimSun" panose="02010600030101010101" pitchFamily="2" charset="-122"/>
              </a:rPr>
              <a:t>Strength of MAX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2894013" y="4738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Original Points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05"/>
          <a:stretch>
            <a:fillRect/>
          </a:stretch>
        </p:blipFill>
        <p:spPr bwMode="auto">
          <a:xfrm>
            <a:off x="1827214" y="1676400"/>
            <a:ext cx="42687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865814" y="1600200"/>
            <a:ext cx="4268787" cy="3505200"/>
            <a:chOff x="2735" y="768"/>
            <a:chExt cx="2689" cy="2208"/>
          </a:xfrm>
        </p:grpSpPr>
        <p:sp>
          <p:nvSpPr>
            <p:cNvPr id="31752" name="Text Box 6"/>
            <p:cNvSpPr txBox="1">
              <a:spLocks noChangeArrowheads="1"/>
            </p:cNvSpPr>
            <p:nvPr/>
          </p:nvSpPr>
          <p:spPr bwMode="auto">
            <a:xfrm>
              <a:off x="3263" y="2745"/>
              <a:ext cx="1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SimSun" panose="02010600030101010101" pitchFamily="2" charset="-122"/>
                </a:rPr>
                <a:t>Two Clusters</a:t>
              </a:r>
            </a:p>
          </p:txBody>
        </p:sp>
        <p:pic>
          <p:nvPicPr>
            <p:cNvPr id="31753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05"/>
            <a:stretch>
              <a:fillRect/>
            </a:stretch>
          </p:blipFill>
          <p:spPr bwMode="auto">
            <a:xfrm>
              <a:off x="2735" y="768"/>
              <a:ext cx="2689" cy="1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408" name="Text Box 8"/>
          <p:cNvSpPr txBox="1">
            <a:spLocks noChangeArrowheads="1"/>
          </p:cNvSpPr>
          <p:nvPr/>
        </p:nvSpPr>
        <p:spPr bwMode="auto">
          <a:xfrm>
            <a:off x="862149" y="5454968"/>
            <a:ext cx="6324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zh-CN" altLang="en-US" sz="2000" dirty="0"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SimSun" panose="02010600030101010101" pitchFamily="2" charset="-122"/>
              </a:rPr>
              <a:t>Less susceptible to noise and </a:t>
            </a:r>
            <a:r>
              <a:rPr lang="en-US" altLang="zh-CN" sz="2000" dirty="0" smtClean="0">
                <a:latin typeface="Arial" panose="020B0604020202020204" pitchFamily="34" charset="0"/>
                <a:ea typeface="SimSun" panose="02010600030101010101" pitchFamily="2" charset="-122"/>
              </a:rPr>
              <a:t>outliers.</a:t>
            </a:r>
            <a:endParaRPr lang="en-US" altLang="zh-CN" sz="20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1751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2F077AFD-A26C-4612-BE14-092648F67884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0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16131" y="1188719"/>
            <a:ext cx="8280400" cy="552450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ea typeface="SimSun" panose="02010600030101010101" pitchFamily="2" charset="-122"/>
              </a:rPr>
              <a:t>Limitations of MAX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31" y="1756954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3270069" y="4917214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SimSun" panose="02010600030101010101" pitchFamily="2" charset="-122"/>
              </a:rPr>
              <a:t>Original Points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942014" y="1524000"/>
            <a:ext cx="4781549" cy="3673475"/>
            <a:chOff x="2783" y="864"/>
            <a:chExt cx="3012" cy="2314"/>
          </a:xfrm>
        </p:grpSpPr>
        <p:pic>
          <p:nvPicPr>
            <p:cNvPr id="32776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" y="864"/>
              <a:ext cx="2689" cy="2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3971" y="2947"/>
              <a:ext cx="18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dirty="0">
                  <a:latin typeface="Arial" panose="020B0604020202020204" pitchFamily="34" charset="0"/>
                  <a:ea typeface="SimSun" panose="02010600030101010101" pitchFamily="2" charset="-122"/>
                </a:rPr>
                <a:t>Two Clusters</a:t>
              </a:r>
            </a:p>
          </p:txBody>
        </p:sp>
      </p:grpSp>
      <p:sp>
        <p:nvSpPr>
          <p:cNvPr id="1639432" name="Text Box 8"/>
          <p:cNvSpPr txBox="1">
            <a:spLocks noChangeArrowheads="1"/>
          </p:cNvSpPr>
          <p:nvPr/>
        </p:nvSpPr>
        <p:spPr bwMode="auto">
          <a:xfrm>
            <a:off x="888275" y="5617029"/>
            <a:ext cx="63246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Tends </a:t>
            </a:r>
            <a:r>
              <a:rPr lang="en-US" altLang="zh-CN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to break large </a:t>
            </a:r>
            <a:r>
              <a:rPr lang="en-US" altLang="zh-CN" sz="2000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clusters.</a:t>
            </a:r>
            <a:endParaRPr lang="en-US" altLang="zh-CN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Char char="•"/>
            </a:pPr>
            <a:r>
              <a:rPr lang="en-US" altLang="zh-CN" sz="2000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 Biased </a:t>
            </a:r>
            <a:r>
              <a:rPr lang="en-US" altLang="zh-CN" sz="2000" dirty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towards globular </a:t>
            </a:r>
            <a:r>
              <a:rPr lang="en-US" altLang="zh-CN" sz="2000" dirty="0" smtClean="0"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clusters.</a:t>
            </a:r>
            <a:endParaRPr lang="en-US" altLang="zh-CN" sz="2000" dirty="0"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32775" name="Slide Number Placeholder 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E10F5838-8E68-4EED-B3DE-3BADCF4A4B43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8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3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610" y="951411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anose="02010600030101010101" pitchFamily="2" charset="-122"/>
              </a:rPr>
              <a:t>Cluster Similarity: Group Average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0201" y="1639389"/>
            <a:ext cx="11754713" cy="2262051"/>
          </a:xfrm>
        </p:spPr>
        <p:txBody>
          <a:bodyPr/>
          <a:lstStyle/>
          <a:p>
            <a:r>
              <a:rPr lang="en-US" altLang="zh-CN" sz="2200" dirty="0">
                <a:ea typeface="SimSun" panose="02010600030101010101" pitchFamily="2" charset="-122"/>
              </a:rPr>
              <a:t>Proximity of two clusters is the average of pairwise proximity between points in the two clusters.</a:t>
            </a:r>
          </a:p>
          <a:p>
            <a:endParaRPr lang="en-US" altLang="zh-CN" sz="2200" dirty="0">
              <a:ea typeface="SimSun" panose="02010600030101010101" pitchFamily="2" charset="-122"/>
            </a:endParaRPr>
          </a:p>
          <a:p>
            <a:endParaRPr lang="en-US" altLang="zh-CN" sz="2200" dirty="0">
              <a:ea typeface="SimSun" panose="02010600030101010101" pitchFamily="2" charset="-122"/>
            </a:endParaRPr>
          </a:p>
          <a:p>
            <a:pPr lvl="4"/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sz="2200" dirty="0">
                <a:ea typeface="SimSun" panose="02010600030101010101" pitchFamily="2" charset="-122"/>
              </a:rPr>
              <a:t>Need to use average connectivity for scalability since total proximity favors large </a:t>
            </a:r>
            <a:r>
              <a:rPr lang="en-US" altLang="zh-CN" sz="2200" dirty="0" smtClean="0">
                <a:ea typeface="SimSun" panose="02010600030101010101" pitchFamily="2" charset="-122"/>
              </a:rPr>
              <a:t>clusters.</a:t>
            </a:r>
            <a:endParaRPr lang="en-US" altLang="zh-CN" sz="2200" dirty="0">
              <a:ea typeface="SimSun" panose="02010600030101010101" pitchFamily="2" charset="-122"/>
            </a:endParaRPr>
          </a:p>
          <a:p>
            <a:endParaRPr lang="zh-CN" altLang="en-US" sz="2200" dirty="0">
              <a:ea typeface="SimSun" panose="02010600030101010101" pitchFamily="2" charset="-122"/>
            </a:endParaRPr>
          </a:p>
        </p:txBody>
      </p:sp>
      <p:graphicFrame>
        <p:nvGraphicFramePr>
          <p:cNvPr id="3379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463037"/>
              </p:ext>
            </p:extLst>
          </p:nvPr>
        </p:nvGraphicFramePr>
        <p:xfrm>
          <a:off x="2008282" y="2209800"/>
          <a:ext cx="6215062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0" name="Equation" r:id="rId3" imgW="4318000" imgH="698500" progId="Equation.3">
                  <p:embed/>
                </p:oleObj>
              </mc:Choice>
              <mc:Fallback>
                <p:oleObj name="Equation" r:id="rId3" imgW="4318000" imgH="698500" progId="Equation.3">
                  <p:embed/>
                  <p:pic>
                    <p:nvPicPr>
                      <p:cNvPr id="3379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282" y="2209800"/>
                        <a:ext cx="6215062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3"/>
          <p:cNvGraphicFramePr>
            <a:graphicFrameLocks noChangeAspect="1"/>
          </p:cNvGraphicFramePr>
          <p:nvPr/>
        </p:nvGraphicFramePr>
        <p:xfrm>
          <a:off x="1752600" y="4178301"/>
          <a:ext cx="4343400" cy="241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1" name="Worksheet" r:id="rId5" imgW="2294001" imgH="1013841" progId="Excel.Sheet.8">
                  <p:embed/>
                </p:oleObj>
              </mc:Choice>
              <mc:Fallback>
                <p:oleObj name="Worksheet" r:id="rId5" imgW="2294001" imgH="1013841" progId="Excel.Sheet.8">
                  <p:embed/>
                  <p:pic>
                    <p:nvPicPr>
                      <p:cNvPr id="3379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4178301"/>
                        <a:ext cx="4343400" cy="241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934201" y="4267200"/>
            <a:ext cx="2957513" cy="2222500"/>
            <a:chOff x="3504" y="2448"/>
            <a:chExt cx="1863" cy="1400"/>
          </a:xfrm>
        </p:grpSpPr>
        <p:sp>
          <p:nvSpPr>
            <p:cNvPr id="33808" name="Line 7"/>
            <p:cNvSpPr>
              <a:spLocks noChangeShapeType="1"/>
            </p:cNvSpPr>
            <p:nvPr/>
          </p:nvSpPr>
          <p:spPr bwMode="auto">
            <a:xfrm flipV="1">
              <a:off x="3605" y="3184"/>
              <a:ext cx="0" cy="4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09" name="Line 8"/>
            <p:cNvSpPr>
              <a:spLocks noChangeShapeType="1"/>
            </p:cNvSpPr>
            <p:nvPr/>
          </p:nvSpPr>
          <p:spPr bwMode="auto">
            <a:xfrm>
              <a:off x="3605" y="3184"/>
              <a:ext cx="4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0" name="Line 9"/>
            <p:cNvSpPr>
              <a:spLocks noChangeShapeType="1"/>
            </p:cNvSpPr>
            <p:nvPr/>
          </p:nvSpPr>
          <p:spPr bwMode="auto">
            <a:xfrm>
              <a:off x="4098" y="3184"/>
              <a:ext cx="0" cy="44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1" name="Line 12"/>
            <p:cNvSpPr>
              <a:spLocks noChangeShapeType="1"/>
            </p:cNvSpPr>
            <p:nvPr/>
          </p:nvSpPr>
          <p:spPr bwMode="auto">
            <a:xfrm flipV="1">
              <a:off x="4787" y="3006"/>
              <a:ext cx="0" cy="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2" name="Line 13"/>
            <p:cNvSpPr>
              <a:spLocks noChangeShapeType="1"/>
            </p:cNvSpPr>
            <p:nvPr/>
          </p:nvSpPr>
          <p:spPr bwMode="auto">
            <a:xfrm>
              <a:off x="4787" y="3006"/>
              <a:ext cx="49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3" name="Line 14"/>
            <p:cNvSpPr>
              <a:spLocks noChangeShapeType="1"/>
            </p:cNvSpPr>
            <p:nvPr/>
          </p:nvSpPr>
          <p:spPr bwMode="auto">
            <a:xfrm>
              <a:off x="5280" y="3006"/>
              <a:ext cx="0" cy="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4" name="Line 15"/>
            <p:cNvSpPr>
              <a:spLocks noChangeShapeType="1"/>
            </p:cNvSpPr>
            <p:nvPr/>
          </p:nvSpPr>
          <p:spPr bwMode="auto">
            <a:xfrm flipV="1">
              <a:off x="5083" y="2811"/>
              <a:ext cx="0" cy="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5" name="Line 17"/>
            <p:cNvSpPr>
              <a:spLocks noChangeShapeType="1"/>
            </p:cNvSpPr>
            <p:nvPr/>
          </p:nvSpPr>
          <p:spPr bwMode="auto">
            <a:xfrm flipV="1">
              <a:off x="4368" y="2448"/>
              <a:ext cx="0" cy="12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6" name="Line 18"/>
            <p:cNvSpPr>
              <a:spLocks noChangeShapeType="1"/>
            </p:cNvSpPr>
            <p:nvPr/>
          </p:nvSpPr>
          <p:spPr bwMode="auto">
            <a:xfrm>
              <a:off x="4368" y="2448"/>
              <a:ext cx="34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7" name="Line 19"/>
            <p:cNvSpPr>
              <a:spLocks noChangeShapeType="1"/>
            </p:cNvSpPr>
            <p:nvPr/>
          </p:nvSpPr>
          <p:spPr bwMode="auto">
            <a:xfrm flipV="1">
              <a:off x="3840" y="2832"/>
              <a:ext cx="0" cy="3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8" name="Line 20"/>
            <p:cNvSpPr>
              <a:spLocks noChangeShapeType="1"/>
            </p:cNvSpPr>
            <p:nvPr/>
          </p:nvSpPr>
          <p:spPr bwMode="auto">
            <a:xfrm>
              <a:off x="3840" y="2832"/>
              <a:ext cx="123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19" name="Line 22"/>
            <p:cNvSpPr>
              <a:spLocks noChangeShapeType="1"/>
            </p:cNvSpPr>
            <p:nvPr/>
          </p:nvSpPr>
          <p:spPr bwMode="auto">
            <a:xfrm flipV="1">
              <a:off x="4704" y="2448"/>
              <a:ext cx="0" cy="3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820" name="Text Box 23"/>
            <p:cNvSpPr txBox="1">
              <a:spLocks noChangeArrowheads="1"/>
            </p:cNvSpPr>
            <p:nvPr/>
          </p:nvSpPr>
          <p:spPr bwMode="auto">
            <a:xfrm>
              <a:off x="3504" y="361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</a:p>
          </p:txBody>
        </p:sp>
        <p:sp>
          <p:nvSpPr>
            <p:cNvPr id="33821" name="Text Box 24"/>
            <p:cNvSpPr txBox="1">
              <a:spLocks noChangeArrowheads="1"/>
            </p:cNvSpPr>
            <p:nvPr/>
          </p:nvSpPr>
          <p:spPr bwMode="auto">
            <a:xfrm>
              <a:off x="3997" y="361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</a:p>
          </p:txBody>
        </p:sp>
        <p:sp>
          <p:nvSpPr>
            <p:cNvPr id="33822" name="Text Box 25"/>
            <p:cNvSpPr txBox="1">
              <a:spLocks noChangeArrowheads="1"/>
            </p:cNvSpPr>
            <p:nvPr/>
          </p:nvSpPr>
          <p:spPr bwMode="auto">
            <a:xfrm>
              <a:off x="4292" y="361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</a:p>
          </p:txBody>
        </p:sp>
        <p:sp>
          <p:nvSpPr>
            <p:cNvPr id="33823" name="Text Box 26"/>
            <p:cNvSpPr txBox="1">
              <a:spLocks noChangeArrowheads="1"/>
            </p:cNvSpPr>
            <p:nvPr/>
          </p:nvSpPr>
          <p:spPr bwMode="auto">
            <a:xfrm>
              <a:off x="4686" y="361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</a:p>
          </p:txBody>
        </p:sp>
        <p:sp>
          <p:nvSpPr>
            <p:cNvPr id="33824" name="Text Box 27"/>
            <p:cNvSpPr txBox="1">
              <a:spLocks noChangeArrowheads="1"/>
            </p:cNvSpPr>
            <p:nvPr/>
          </p:nvSpPr>
          <p:spPr bwMode="auto">
            <a:xfrm>
              <a:off x="5179" y="361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</a:p>
          </p:txBody>
        </p:sp>
      </p:grpSp>
      <p:sp>
        <p:nvSpPr>
          <p:cNvPr id="33799" name="Slide Number Placeholder 2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C5A63BB5-0D33-4A3A-9A5C-66D953299AF4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4267200" y="4572000"/>
            <a:ext cx="533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0.4</a:t>
            </a: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876800" y="4572000"/>
            <a:ext cx="533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0.625</a:t>
            </a:r>
          </a:p>
        </p:txBody>
      </p:sp>
      <p:sp>
        <p:nvSpPr>
          <p:cNvPr id="8220" name="Rectangle 28"/>
          <p:cNvSpPr>
            <a:spLocks noChangeArrowheads="1"/>
          </p:cNvSpPr>
          <p:nvPr/>
        </p:nvSpPr>
        <p:spPr bwMode="auto">
          <a:xfrm>
            <a:off x="5486400" y="4572000"/>
            <a:ext cx="533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0.35</a:t>
            </a: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2895600" y="4572000"/>
            <a:ext cx="12954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222" name="Rectangle 30"/>
          <p:cNvSpPr>
            <a:spLocks noChangeArrowheads="1"/>
          </p:cNvSpPr>
          <p:nvPr/>
        </p:nvSpPr>
        <p:spPr bwMode="auto">
          <a:xfrm>
            <a:off x="4267200" y="5410200"/>
            <a:ext cx="1752600" cy="1143000"/>
          </a:xfrm>
          <a:prstGeom prst="rect">
            <a:avLst/>
          </a:prstGeom>
          <a:solidFill>
            <a:schemeClr val="accent1">
              <a:alpha val="2196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2895600" y="5410200"/>
            <a:ext cx="1295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0.4</a:t>
            </a:r>
          </a:p>
        </p:txBody>
      </p:sp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2895600" y="5867400"/>
            <a:ext cx="1295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0.625</a:t>
            </a: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2895600" y="6248400"/>
            <a:ext cx="129540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SimSun" panose="02010600030101010101" pitchFamily="2" charset="-122"/>
              </a:rPr>
              <a:t>0.35</a:t>
            </a:r>
          </a:p>
        </p:txBody>
      </p:sp>
      <p:cxnSp>
        <p:nvCxnSpPr>
          <p:cNvPr id="33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7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8" grpId="0" animBg="1"/>
      <p:bldP spid="8219" grpId="0" animBg="1"/>
      <p:bldP spid="8220" grpId="0" animBg="1"/>
      <p:bldP spid="8221" grpId="0" animBg="1"/>
      <p:bldP spid="8222" grpId="0" animBg="1"/>
      <p:bldP spid="8223" grpId="0" animBg="1"/>
      <p:bldP spid="8224" grpId="0" animBg="1"/>
      <p:bldP spid="82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33549" y="1145177"/>
            <a:ext cx="8280400" cy="5524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Hierarchical Clustering: Group Average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2899955" y="4870269"/>
            <a:ext cx="2020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  <a:ea typeface="SimSun" panose="02010600030101010101" pitchFamily="2" charset="-122"/>
              </a:rPr>
              <a:t>Nested Clusters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7365275" y="4800600"/>
            <a:ext cx="170034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Arial" panose="020B0604020202020204" pitchFamily="34" charset="0"/>
                <a:ea typeface="SimSun" panose="02010600030101010101" pitchFamily="2" charset="-122"/>
              </a:rPr>
              <a:t>Dendrogram</a:t>
            </a:r>
            <a:endParaRPr lang="en-US" altLang="zh-CN" sz="1800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4821" name="Slide Number Placeholder 3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EBD2C27F-3FB4-46C3-995D-F7FAED2C312B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grpSp>
        <p:nvGrpSpPr>
          <p:cNvPr id="34822" name="Group 35"/>
          <p:cNvGrpSpPr>
            <a:grpSpLocks noChangeAspect="1"/>
          </p:cNvGrpSpPr>
          <p:nvPr/>
        </p:nvGrpSpPr>
        <p:grpSpPr bwMode="auto">
          <a:xfrm>
            <a:off x="2419350" y="1758951"/>
            <a:ext cx="2541328" cy="2263517"/>
            <a:chOff x="438" y="1309"/>
            <a:chExt cx="1914" cy="1703"/>
          </a:xfrm>
        </p:grpSpPr>
        <p:sp>
          <p:nvSpPr>
            <p:cNvPr id="34874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6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7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8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79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80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7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81" name="Rectangle 43"/>
            <p:cNvSpPr>
              <a:spLocks noChangeAspect="1" noChangeArrowheads="1"/>
            </p:cNvSpPr>
            <p:nvPr/>
          </p:nvSpPr>
          <p:spPr bwMode="auto">
            <a:xfrm>
              <a:off x="1155" y="1944"/>
              <a:ext cx="7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82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7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83" name="Rectangle 45"/>
            <p:cNvSpPr>
              <a:spLocks noChangeAspect="1" noChangeArrowheads="1"/>
            </p:cNvSpPr>
            <p:nvPr/>
          </p:nvSpPr>
          <p:spPr bwMode="auto">
            <a:xfrm>
              <a:off x="1389" y="2827"/>
              <a:ext cx="7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84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7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85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7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3" name="Group 48"/>
          <p:cNvGrpSpPr>
            <a:grpSpLocks noChangeAspect="1"/>
          </p:cNvGrpSpPr>
          <p:nvPr/>
        </p:nvGrpSpPr>
        <p:grpSpPr bwMode="auto">
          <a:xfrm>
            <a:off x="3835400" y="2930525"/>
            <a:ext cx="1193800" cy="730250"/>
            <a:chOff x="1671" y="2197"/>
            <a:chExt cx="898" cy="549"/>
          </a:xfrm>
        </p:grpSpPr>
        <p:sp>
          <p:nvSpPr>
            <p:cNvPr id="34872" name="Freeform 49"/>
            <p:cNvSpPr>
              <a:spLocks noChangeAspect="1"/>
            </p:cNvSpPr>
            <p:nvPr/>
          </p:nvSpPr>
          <p:spPr bwMode="auto">
            <a:xfrm>
              <a:off x="1671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8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4" name="Group 51"/>
          <p:cNvGrpSpPr>
            <a:grpSpLocks noChangeAspect="1"/>
          </p:cNvGrpSpPr>
          <p:nvPr/>
        </p:nvGrpSpPr>
        <p:grpSpPr bwMode="auto">
          <a:xfrm>
            <a:off x="2359025" y="2133600"/>
            <a:ext cx="1346200" cy="757238"/>
            <a:chOff x="380" y="1581"/>
            <a:chExt cx="1012" cy="570"/>
          </a:xfrm>
        </p:grpSpPr>
        <p:sp>
          <p:nvSpPr>
            <p:cNvPr id="34870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Rectangle 53"/>
            <p:cNvSpPr>
              <a:spLocks noChangeAspect="1" noChangeArrowheads="1"/>
            </p:cNvSpPr>
            <p:nvPr/>
          </p:nvSpPr>
          <p:spPr bwMode="auto">
            <a:xfrm>
              <a:off x="913" y="1581"/>
              <a:ext cx="8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" name="Group 54"/>
          <p:cNvGrpSpPr>
            <a:grpSpLocks noChangeAspect="1"/>
          </p:cNvGrpSpPr>
          <p:nvPr/>
        </p:nvGrpSpPr>
        <p:grpSpPr bwMode="auto">
          <a:xfrm>
            <a:off x="2133600" y="1600200"/>
            <a:ext cx="3352800" cy="2973388"/>
            <a:chOff x="159" y="1154"/>
            <a:chExt cx="2523" cy="2237"/>
          </a:xfrm>
        </p:grpSpPr>
        <p:sp>
          <p:nvSpPr>
            <p:cNvPr id="34868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8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69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 noChangeAspect="1"/>
          </p:cNvGrpSpPr>
          <p:nvPr/>
        </p:nvGrpSpPr>
        <p:grpSpPr bwMode="auto">
          <a:xfrm>
            <a:off x="3359150" y="2743201"/>
            <a:ext cx="1746250" cy="1368425"/>
            <a:chOff x="1307" y="2082"/>
            <a:chExt cx="1314" cy="1030"/>
          </a:xfrm>
        </p:grpSpPr>
        <p:sp>
          <p:nvSpPr>
            <p:cNvPr id="34866" name="Rectangle 58"/>
            <p:cNvSpPr>
              <a:spLocks noChangeAspect="1" noChangeArrowheads="1"/>
            </p:cNvSpPr>
            <p:nvPr/>
          </p:nvSpPr>
          <p:spPr bwMode="auto">
            <a:xfrm>
              <a:off x="1307" y="2451"/>
              <a:ext cx="85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67" name="Freeform 59"/>
            <p:cNvSpPr>
              <a:spLocks noChangeAspect="1"/>
            </p:cNvSpPr>
            <p:nvPr/>
          </p:nvSpPr>
          <p:spPr bwMode="auto">
            <a:xfrm>
              <a:off x="1336" y="2082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0"/>
          <p:cNvGrpSpPr>
            <a:grpSpLocks noChangeAspect="1"/>
          </p:cNvGrpSpPr>
          <p:nvPr/>
        </p:nvGrpSpPr>
        <p:grpSpPr bwMode="auto">
          <a:xfrm>
            <a:off x="2162175" y="1882776"/>
            <a:ext cx="3162300" cy="2327275"/>
            <a:chOff x="187" y="1430"/>
            <a:chExt cx="2380" cy="1751"/>
          </a:xfrm>
        </p:grpSpPr>
        <p:sp>
          <p:nvSpPr>
            <p:cNvPr id="34864" name="Rectangle 61"/>
            <p:cNvSpPr>
              <a:spLocks noChangeAspect="1" noChangeArrowheads="1"/>
            </p:cNvSpPr>
            <p:nvPr/>
          </p:nvSpPr>
          <p:spPr bwMode="auto">
            <a:xfrm>
              <a:off x="418" y="2644"/>
              <a:ext cx="8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65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37"/>
          <p:cNvGrpSpPr>
            <a:grpSpLocks noChangeAspect="1"/>
          </p:cNvGrpSpPr>
          <p:nvPr/>
        </p:nvGrpSpPr>
        <p:grpSpPr bwMode="auto">
          <a:xfrm>
            <a:off x="5791201" y="1600201"/>
            <a:ext cx="4996668" cy="3128553"/>
            <a:chOff x="2688" y="1296"/>
            <a:chExt cx="2771" cy="1735"/>
          </a:xfrm>
        </p:grpSpPr>
        <p:sp>
          <p:nvSpPr>
            <p:cNvPr id="34829" name="AutoShape 36"/>
            <p:cNvSpPr>
              <a:spLocks noChangeAspect="1" noChangeArrowheads="1" noTextEdit="1"/>
            </p:cNvSpPr>
            <p:nvPr/>
          </p:nvSpPr>
          <p:spPr bwMode="auto">
            <a:xfrm>
              <a:off x="2688" y="1296"/>
              <a:ext cx="2764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0" name="Rectangle 38"/>
            <p:cNvSpPr>
              <a:spLocks noChangeArrowheads="1"/>
            </p:cNvSpPr>
            <p:nvPr/>
          </p:nvSpPr>
          <p:spPr bwMode="auto">
            <a:xfrm>
              <a:off x="2688" y="1296"/>
              <a:ext cx="2771" cy="1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31" name="Rectangle 39"/>
            <p:cNvSpPr>
              <a:spLocks noChangeArrowheads="1"/>
            </p:cNvSpPr>
            <p:nvPr/>
          </p:nvSpPr>
          <p:spPr bwMode="auto">
            <a:xfrm>
              <a:off x="3044" y="2012"/>
              <a:ext cx="2145" cy="8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32" name="Rectangle 40"/>
            <p:cNvSpPr>
              <a:spLocks noChangeArrowheads="1"/>
            </p:cNvSpPr>
            <p:nvPr/>
          </p:nvSpPr>
          <p:spPr bwMode="auto">
            <a:xfrm>
              <a:off x="3044" y="1424"/>
              <a:ext cx="2145" cy="1410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33" name="Line 41"/>
            <p:cNvSpPr>
              <a:spLocks noChangeShapeType="1"/>
            </p:cNvSpPr>
            <p:nvPr/>
          </p:nvSpPr>
          <p:spPr bwMode="auto">
            <a:xfrm>
              <a:off x="3044" y="2834"/>
              <a:ext cx="214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Line 42"/>
            <p:cNvSpPr>
              <a:spLocks noChangeShapeType="1"/>
            </p:cNvSpPr>
            <p:nvPr/>
          </p:nvSpPr>
          <p:spPr bwMode="auto">
            <a:xfrm flipV="1">
              <a:off x="3044" y="1424"/>
              <a:ext cx="1" cy="141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5" name="Line 43"/>
            <p:cNvSpPr>
              <a:spLocks noChangeShapeType="1"/>
            </p:cNvSpPr>
            <p:nvPr/>
          </p:nvSpPr>
          <p:spPr bwMode="auto">
            <a:xfrm flipV="1">
              <a:off x="3224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Rectangle 44"/>
            <p:cNvSpPr>
              <a:spLocks noChangeArrowheads="1"/>
            </p:cNvSpPr>
            <p:nvPr/>
          </p:nvSpPr>
          <p:spPr bwMode="auto">
            <a:xfrm>
              <a:off x="3203" y="284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37" name="Line 45"/>
            <p:cNvSpPr>
              <a:spLocks noChangeShapeType="1"/>
            </p:cNvSpPr>
            <p:nvPr/>
          </p:nvSpPr>
          <p:spPr bwMode="auto">
            <a:xfrm flipV="1">
              <a:off x="3583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Rectangle 46"/>
            <p:cNvSpPr>
              <a:spLocks noChangeArrowheads="1"/>
            </p:cNvSpPr>
            <p:nvPr/>
          </p:nvSpPr>
          <p:spPr bwMode="auto">
            <a:xfrm>
              <a:off x="3559" y="284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6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39" name="Line 47"/>
            <p:cNvSpPr>
              <a:spLocks noChangeShapeType="1"/>
            </p:cNvSpPr>
            <p:nvPr/>
          </p:nvSpPr>
          <p:spPr bwMode="auto">
            <a:xfrm flipV="1">
              <a:off x="3939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0" name="Rectangle 48"/>
            <p:cNvSpPr>
              <a:spLocks noChangeArrowheads="1"/>
            </p:cNvSpPr>
            <p:nvPr/>
          </p:nvSpPr>
          <p:spPr bwMode="auto">
            <a:xfrm>
              <a:off x="3918" y="2848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41" name="Line 49"/>
            <p:cNvSpPr>
              <a:spLocks noChangeShapeType="1"/>
            </p:cNvSpPr>
            <p:nvPr/>
          </p:nvSpPr>
          <p:spPr bwMode="auto">
            <a:xfrm flipV="1">
              <a:off x="4298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Rectangle 50"/>
            <p:cNvSpPr>
              <a:spLocks noChangeArrowheads="1"/>
            </p:cNvSpPr>
            <p:nvPr/>
          </p:nvSpPr>
          <p:spPr bwMode="auto">
            <a:xfrm>
              <a:off x="4274" y="2848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43" name="Line 51"/>
            <p:cNvSpPr>
              <a:spLocks noChangeShapeType="1"/>
            </p:cNvSpPr>
            <p:nvPr/>
          </p:nvSpPr>
          <p:spPr bwMode="auto">
            <a:xfrm flipV="1">
              <a:off x="4654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Rectangle 52"/>
            <p:cNvSpPr>
              <a:spLocks noChangeArrowheads="1"/>
            </p:cNvSpPr>
            <p:nvPr/>
          </p:nvSpPr>
          <p:spPr bwMode="auto">
            <a:xfrm>
              <a:off x="4633" y="2848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45" name="Line 53"/>
            <p:cNvSpPr>
              <a:spLocks noChangeShapeType="1"/>
            </p:cNvSpPr>
            <p:nvPr/>
          </p:nvSpPr>
          <p:spPr bwMode="auto">
            <a:xfrm flipV="1">
              <a:off x="5010" y="2813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Rectangle 54"/>
            <p:cNvSpPr>
              <a:spLocks noChangeArrowheads="1"/>
            </p:cNvSpPr>
            <p:nvPr/>
          </p:nvSpPr>
          <p:spPr bwMode="auto">
            <a:xfrm>
              <a:off x="4989" y="2848"/>
              <a:ext cx="44" cy="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47" name="Line 55"/>
            <p:cNvSpPr>
              <a:spLocks noChangeShapeType="1"/>
            </p:cNvSpPr>
            <p:nvPr/>
          </p:nvSpPr>
          <p:spPr bwMode="auto">
            <a:xfrm>
              <a:off x="3044" y="2834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Rectangle 56"/>
            <p:cNvSpPr>
              <a:spLocks noChangeArrowheads="1"/>
            </p:cNvSpPr>
            <p:nvPr/>
          </p:nvSpPr>
          <p:spPr bwMode="auto">
            <a:xfrm>
              <a:off x="2982" y="2786"/>
              <a:ext cx="4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49" name="Line 57"/>
            <p:cNvSpPr>
              <a:spLocks noChangeShapeType="1"/>
            </p:cNvSpPr>
            <p:nvPr/>
          </p:nvSpPr>
          <p:spPr bwMode="auto">
            <a:xfrm>
              <a:off x="3044" y="257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Rectangle 58"/>
            <p:cNvSpPr>
              <a:spLocks noChangeArrowheads="1"/>
            </p:cNvSpPr>
            <p:nvPr/>
          </p:nvSpPr>
          <p:spPr bwMode="auto">
            <a:xfrm>
              <a:off x="2868" y="2533"/>
              <a:ext cx="15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0.05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51" name="Line 59"/>
            <p:cNvSpPr>
              <a:spLocks noChangeShapeType="1"/>
            </p:cNvSpPr>
            <p:nvPr/>
          </p:nvSpPr>
          <p:spPr bwMode="auto">
            <a:xfrm>
              <a:off x="3044" y="232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Rectangle 60"/>
            <p:cNvSpPr>
              <a:spLocks noChangeArrowheads="1"/>
            </p:cNvSpPr>
            <p:nvPr/>
          </p:nvSpPr>
          <p:spPr bwMode="auto">
            <a:xfrm>
              <a:off x="2913" y="2278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0.1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53" name="Line 61"/>
            <p:cNvSpPr>
              <a:spLocks noChangeShapeType="1"/>
            </p:cNvSpPr>
            <p:nvPr/>
          </p:nvSpPr>
          <p:spPr bwMode="auto">
            <a:xfrm>
              <a:off x="3044" y="2070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4" name="Rectangle 62"/>
            <p:cNvSpPr>
              <a:spLocks noChangeArrowheads="1"/>
            </p:cNvSpPr>
            <p:nvPr/>
          </p:nvSpPr>
          <p:spPr bwMode="auto">
            <a:xfrm>
              <a:off x="2868" y="2025"/>
              <a:ext cx="15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0.15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55" name="Line 63"/>
            <p:cNvSpPr>
              <a:spLocks noChangeShapeType="1"/>
            </p:cNvSpPr>
            <p:nvPr/>
          </p:nvSpPr>
          <p:spPr bwMode="auto">
            <a:xfrm>
              <a:off x="3044" y="1818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6" name="Rectangle 64"/>
            <p:cNvSpPr>
              <a:spLocks noChangeArrowheads="1"/>
            </p:cNvSpPr>
            <p:nvPr/>
          </p:nvSpPr>
          <p:spPr bwMode="auto">
            <a:xfrm>
              <a:off x="2913" y="1773"/>
              <a:ext cx="110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0.2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57" name="Line 65"/>
            <p:cNvSpPr>
              <a:spLocks noChangeShapeType="1"/>
            </p:cNvSpPr>
            <p:nvPr/>
          </p:nvSpPr>
          <p:spPr bwMode="auto">
            <a:xfrm>
              <a:off x="3044" y="1566"/>
              <a:ext cx="2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8" name="Rectangle 66"/>
            <p:cNvSpPr>
              <a:spLocks noChangeArrowheads="1"/>
            </p:cNvSpPr>
            <p:nvPr/>
          </p:nvSpPr>
          <p:spPr bwMode="auto">
            <a:xfrm>
              <a:off x="2868" y="1517"/>
              <a:ext cx="154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000">
                  <a:solidFill>
                    <a:srgbClr val="000000"/>
                  </a:solidFill>
                  <a:latin typeface="Helvetica" panose="020B0604020202020204" pitchFamily="34" charset="0"/>
                  <a:ea typeface="SimSun" panose="02010600030101010101" pitchFamily="2" charset="-122"/>
                </a:rPr>
                <a:t>0.25</a:t>
              </a:r>
              <a:endParaRPr lang="en-US" altLang="zh-CN" sz="18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859" name="Freeform 67"/>
            <p:cNvSpPr>
              <a:spLocks/>
            </p:cNvSpPr>
            <p:nvPr/>
          </p:nvSpPr>
          <p:spPr bwMode="auto">
            <a:xfrm>
              <a:off x="3224" y="2436"/>
              <a:ext cx="359" cy="398"/>
            </a:xfrm>
            <a:custGeom>
              <a:avLst/>
              <a:gdLst>
                <a:gd name="T0" fmla="*/ 0 w 359"/>
                <a:gd name="T1" fmla="*/ 398 h 398"/>
                <a:gd name="T2" fmla="*/ 0 w 359"/>
                <a:gd name="T3" fmla="*/ 0 h 398"/>
                <a:gd name="T4" fmla="*/ 359 w 359"/>
                <a:gd name="T5" fmla="*/ 0 h 398"/>
                <a:gd name="T6" fmla="*/ 359 w 359"/>
                <a:gd name="T7" fmla="*/ 398 h 3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9"/>
                <a:gd name="T13" fmla="*/ 0 h 398"/>
                <a:gd name="T14" fmla="*/ 359 w 359"/>
                <a:gd name="T15" fmla="*/ 398 h 3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9" h="398">
                  <a:moveTo>
                    <a:pt x="0" y="398"/>
                  </a:moveTo>
                  <a:lnTo>
                    <a:pt x="0" y="0"/>
                  </a:lnTo>
                  <a:lnTo>
                    <a:pt x="359" y="0"/>
                  </a:lnTo>
                  <a:lnTo>
                    <a:pt x="359" y="398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Freeform 68"/>
            <p:cNvSpPr>
              <a:spLocks/>
            </p:cNvSpPr>
            <p:nvPr/>
          </p:nvSpPr>
          <p:spPr bwMode="auto">
            <a:xfrm>
              <a:off x="4300" y="2333"/>
              <a:ext cx="356" cy="501"/>
            </a:xfrm>
            <a:custGeom>
              <a:avLst/>
              <a:gdLst>
                <a:gd name="T0" fmla="*/ 0 w 356"/>
                <a:gd name="T1" fmla="*/ 501 h 501"/>
                <a:gd name="T2" fmla="*/ 0 w 356"/>
                <a:gd name="T3" fmla="*/ 0 h 501"/>
                <a:gd name="T4" fmla="*/ 356 w 356"/>
                <a:gd name="T5" fmla="*/ 0 h 501"/>
                <a:gd name="T6" fmla="*/ 356 w 356"/>
                <a:gd name="T7" fmla="*/ 501 h 5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501"/>
                <a:gd name="T14" fmla="*/ 356 w 356"/>
                <a:gd name="T15" fmla="*/ 501 h 5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501">
                  <a:moveTo>
                    <a:pt x="0" y="501"/>
                  </a:moveTo>
                  <a:lnTo>
                    <a:pt x="0" y="0"/>
                  </a:lnTo>
                  <a:lnTo>
                    <a:pt x="356" y="0"/>
                  </a:lnTo>
                  <a:lnTo>
                    <a:pt x="356" y="501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1" name="Freeform 69"/>
            <p:cNvSpPr>
              <a:spLocks/>
            </p:cNvSpPr>
            <p:nvPr/>
          </p:nvSpPr>
          <p:spPr bwMode="auto">
            <a:xfrm>
              <a:off x="3403" y="2081"/>
              <a:ext cx="536" cy="753"/>
            </a:xfrm>
            <a:custGeom>
              <a:avLst/>
              <a:gdLst>
                <a:gd name="T0" fmla="*/ 0 w 536"/>
                <a:gd name="T1" fmla="*/ 355 h 753"/>
                <a:gd name="T2" fmla="*/ 0 w 536"/>
                <a:gd name="T3" fmla="*/ 0 h 753"/>
                <a:gd name="T4" fmla="*/ 536 w 536"/>
                <a:gd name="T5" fmla="*/ 0 h 753"/>
                <a:gd name="T6" fmla="*/ 536 w 536"/>
                <a:gd name="T7" fmla="*/ 753 h 7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6"/>
                <a:gd name="T13" fmla="*/ 0 h 753"/>
                <a:gd name="T14" fmla="*/ 536 w 536"/>
                <a:gd name="T15" fmla="*/ 753 h 7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6" h="753">
                  <a:moveTo>
                    <a:pt x="0" y="355"/>
                  </a:moveTo>
                  <a:lnTo>
                    <a:pt x="0" y="0"/>
                  </a:lnTo>
                  <a:lnTo>
                    <a:pt x="536" y="0"/>
                  </a:lnTo>
                  <a:lnTo>
                    <a:pt x="536" y="753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2" name="Freeform 70"/>
            <p:cNvSpPr>
              <a:spLocks/>
            </p:cNvSpPr>
            <p:nvPr/>
          </p:nvSpPr>
          <p:spPr bwMode="auto">
            <a:xfrm>
              <a:off x="3696" y="1920"/>
              <a:ext cx="773" cy="384"/>
            </a:xfrm>
            <a:custGeom>
              <a:avLst/>
              <a:gdLst>
                <a:gd name="T0" fmla="*/ 11267 w 629"/>
                <a:gd name="T1" fmla="*/ 0 h 1168"/>
                <a:gd name="T2" fmla="*/ 11267 w 629"/>
                <a:gd name="T3" fmla="*/ 0 h 1168"/>
                <a:gd name="T4" fmla="*/ 0 w 629"/>
                <a:gd name="T5" fmla="*/ 0 h 1168"/>
                <a:gd name="T6" fmla="*/ 0 w 629"/>
                <a:gd name="T7" fmla="*/ 0 h 1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9"/>
                <a:gd name="T13" fmla="*/ 0 h 1168"/>
                <a:gd name="T14" fmla="*/ 629 w 629"/>
                <a:gd name="T15" fmla="*/ 1168 h 1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9" h="1168">
                  <a:moveTo>
                    <a:pt x="629" y="1168"/>
                  </a:moveTo>
                  <a:lnTo>
                    <a:pt x="629" y="0"/>
                  </a:lnTo>
                  <a:lnTo>
                    <a:pt x="0" y="0"/>
                  </a:lnTo>
                  <a:lnTo>
                    <a:pt x="0" y="415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3" name="Freeform 71"/>
            <p:cNvSpPr>
              <a:spLocks/>
            </p:cNvSpPr>
            <p:nvPr/>
          </p:nvSpPr>
          <p:spPr bwMode="auto">
            <a:xfrm>
              <a:off x="4042" y="1680"/>
              <a:ext cx="950" cy="1152"/>
            </a:xfrm>
            <a:custGeom>
              <a:avLst/>
              <a:gdLst>
                <a:gd name="T0" fmla="*/ 0 w 854"/>
                <a:gd name="T1" fmla="*/ 13965 h 843"/>
                <a:gd name="T2" fmla="*/ 0 w 854"/>
                <a:gd name="T3" fmla="*/ 0 h 843"/>
                <a:gd name="T4" fmla="*/ 3796 w 854"/>
                <a:gd name="T5" fmla="*/ 0 h 843"/>
                <a:gd name="T6" fmla="*/ 3796 w 854"/>
                <a:gd name="T7" fmla="*/ 66749 h 8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4"/>
                <a:gd name="T13" fmla="*/ 0 h 843"/>
                <a:gd name="T14" fmla="*/ 854 w 854"/>
                <a:gd name="T15" fmla="*/ 843 h 8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4" h="843">
                  <a:moveTo>
                    <a:pt x="0" y="176"/>
                  </a:moveTo>
                  <a:lnTo>
                    <a:pt x="0" y="0"/>
                  </a:lnTo>
                  <a:lnTo>
                    <a:pt x="854" y="0"/>
                  </a:lnTo>
                  <a:lnTo>
                    <a:pt x="854" y="843"/>
                  </a:lnTo>
                </a:path>
              </a:pathLst>
            </a:custGeom>
            <a:noFill/>
            <a:ln w="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70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566055" y="1489164"/>
            <a:ext cx="11286309" cy="499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 smtClean="0"/>
              <a:t>What’s a good clustering?</a:t>
            </a:r>
          </a:p>
          <a:p>
            <a:pPr algn="l">
              <a:lnSpc>
                <a:spcPct val="120000"/>
              </a:lnSpc>
            </a:pPr>
            <a:endParaRPr lang="en-US" altLang="en-US" sz="1000" dirty="0"/>
          </a:p>
          <a:p>
            <a:pPr algn="l">
              <a:lnSpc>
                <a:spcPct val="120000"/>
              </a:lnSpc>
            </a:pPr>
            <a:r>
              <a:rPr lang="en-US" altLang="en-US" dirty="0" smtClean="0"/>
              <a:t>- A </a:t>
            </a:r>
            <a:r>
              <a:rPr lang="en-US" altLang="en-US" dirty="0"/>
              <a:t>good clustering method will produce </a:t>
            </a:r>
            <a:r>
              <a:rPr lang="en-US" altLang="en-US" dirty="0" smtClean="0"/>
              <a:t>clusters </a:t>
            </a:r>
            <a:r>
              <a:rPr lang="en-US" altLang="en-US" dirty="0"/>
              <a:t>with</a:t>
            </a:r>
          </a:p>
          <a:p>
            <a:pPr lvl="1" algn="l">
              <a:lnSpc>
                <a:spcPct val="120000"/>
              </a:lnSpc>
            </a:pPr>
            <a:r>
              <a:rPr lang="en-US" altLang="en-US" dirty="0"/>
              <a:t>High </a:t>
            </a:r>
            <a:r>
              <a:rPr lang="en-US" altLang="en-US" u="sng" dirty="0"/>
              <a:t>intra-class</a:t>
            </a:r>
            <a:r>
              <a:rPr lang="en-US" altLang="en-US" dirty="0"/>
              <a:t> similarity</a:t>
            </a:r>
          </a:p>
          <a:p>
            <a:pPr lvl="1" algn="l">
              <a:lnSpc>
                <a:spcPct val="120000"/>
              </a:lnSpc>
            </a:pPr>
            <a:r>
              <a:rPr lang="en-US" altLang="en-US" dirty="0"/>
              <a:t>Low </a:t>
            </a:r>
            <a:r>
              <a:rPr lang="en-US" altLang="en-US" u="sng" dirty="0"/>
              <a:t>inter-class</a:t>
            </a:r>
            <a:r>
              <a:rPr lang="en-US" altLang="en-US" dirty="0"/>
              <a:t> similarity </a:t>
            </a:r>
          </a:p>
          <a:p>
            <a:pPr algn="l">
              <a:lnSpc>
                <a:spcPct val="120000"/>
              </a:lnSpc>
            </a:pPr>
            <a:endParaRPr lang="en-US" altLang="en-US" sz="1000" dirty="0" smtClean="0"/>
          </a:p>
          <a:p>
            <a:pPr algn="l">
              <a:lnSpc>
                <a:spcPct val="120000"/>
              </a:lnSpc>
            </a:pPr>
            <a:r>
              <a:rPr lang="en-US" altLang="en-US" dirty="0" smtClean="0"/>
              <a:t>- Precise </a:t>
            </a:r>
            <a:r>
              <a:rPr lang="en-US" altLang="en-US" dirty="0"/>
              <a:t>definition of clustering quality is difficult</a:t>
            </a:r>
          </a:p>
          <a:p>
            <a:pPr lvl="1" algn="l">
              <a:lnSpc>
                <a:spcPct val="120000"/>
              </a:lnSpc>
            </a:pPr>
            <a:r>
              <a:rPr lang="en-US" altLang="en-US" dirty="0"/>
              <a:t>Application-dependent</a:t>
            </a:r>
          </a:p>
          <a:p>
            <a:pPr lvl="1" algn="l">
              <a:lnSpc>
                <a:spcPct val="120000"/>
              </a:lnSpc>
            </a:pPr>
            <a:r>
              <a:rPr lang="en-US" altLang="en-US" dirty="0"/>
              <a:t>Ultimately </a:t>
            </a:r>
            <a:r>
              <a:rPr lang="en-US" altLang="en-US" dirty="0" smtClean="0"/>
              <a:t>subjective</a:t>
            </a:r>
            <a:endParaRPr lang="en-US" altLang="en-US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902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65026" y="1212669"/>
            <a:ext cx="8153400" cy="990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anose="02010600030101010101" pitchFamily="2" charset="-122"/>
              </a:rPr>
              <a:t>Hierarchical Clustering: Group Average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7210" y="2070463"/>
            <a:ext cx="9393374" cy="3833948"/>
          </a:xfrm>
        </p:spPr>
        <p:txBody>
          <a:bodyPr>
            <a:normAutofit/>
          </a:bodyPr>
          <a:lstStyle/>
          <a:p>
            <a:pPr marL="533400" indent="-533400"/>
            <a:r>
              <a:rPr lang="en-US" altLang="zh-CN" dirty="0">
                <a:ea typeface="SimSun" panose="02010600030101010101" pitchFamily="2" charset="-122"/>
              </a:rPr>
              <a:t>Compromise between Single and Complete Link</a:t>
            </a:r>
          </a:p>
          <a:p>
            <a:pPr marL="0" indent="0"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 marL="533400" indent="-533400"/>
            <a:r>
              <a:rPr lang="en-US" altLang="zh-CN" dirty="0">
                <a:ea typeface="SimSun" panose="02010600030101010101" pitchFamily="2" charset="-122"/>
              </a:rPr>
              <a:t>Strengths</a:t>
            </a:r>
          </a:p>
          <a:p>
            <a:pPr lvl="1" indent="-457200"/>
            <a:r>
              <a:rPr lang="en-US" altLang="zh-CN" dirty="0">
                <a:ea typeface="SimSun" panose="02010600030101010101" pitchFamily="2" charset="-122"/>
              </a:rPr>
              <a:t>Less susceptible to noise and outliers</a:t>
            </a:r>
          </a:p>
          <a:p>
            <a:pPr marL="0" indent="0">
              <a:buNone/>
            </a:pPr>
            <a:endParaRPr lang="en-US" altLang="zh-CN" sz="1600" dirty="0">
              <a:ea typeface="SimSun" panose="02010600030101010101" pitchFamily="2" charset="-122"/>
            </a:endParaRPr>
          </a:p>
          <a:p>
            <a:pPr marL="533400" indent="-533400"/>
            <a:r>
              <a:rPr lang="en-US" altLang="zh-CN" dirty="0">
                <a:ea typeface="SimSun" panose="02010600030101010101" pitchFamily="2" charset="-122"/>
              </a:rPr>
              <a:t>Limitations</a:t>
            </a:r>
          </a:p>
          <a:p>
            <a:pPr lvl="1" indent="-457200"/>
            <a:r>
              <a:rPr lang="en-US" altLang="zh-CN" dirty="0">
                <a:ea typeface="SimSun" panose="02010600030101010101" pitchFamily="2" charset="-122"/>
              </a:rPr>
              <a:t>Biased towards globular clusters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69936FFA-0B68-4BDD-AFED-0E8C20522B8A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5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5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594360" y="887640"/>
            <a:ext cx="5501640" cy="10804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anose="02010600030101010101" pitchFamily="2" charset="-122"/>
              </a:rPr>
              <a:t>Hierarchical Clustering: Comparison</a:t>
            </a: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7391400" y="52578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SimSun" panose="02010600030101010101" pitchFamily="2" charset="-122"/>
              </a:rPr>
              <a:t>Group Average</a:t>
            </a:r>
          </a:p>
        </p:txBody>
      </p:sp>
      <p:sp>
        <p:nvSpPr>
          <p:cNvPr id="36868" name="Text Box 33"/>
          <p:cNvSpPr txBox="1">
            <a:spLocks noChangeArrowheads="1"/>
          </p:cNvSpPr>
          <p:nvPr/>
        </p:nvSpPr>
        <p:spPr bwMode="auto">
          <a:xfrm>
            <a:off x="4911725" y="2514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SimSun" panose="02010600030101010101" pitchFamily="2" charset="-122"/>
              </a:rPr>
              <a:t>MIN</a:t>
            </a:r>
          </a:p>
        </p:txBody>
      </p:sp>
      <p:sp>
        <p:nvSpPr>
          <p:cNvPr id="36869" name="Text Box 34"/>
          <p:cNvSpPr txBox="1">
            <a:spLocks noChangeArrowheads="1"/>
          </p:cNvSpPr>
          <p:nvPr/>
        </p:nvSpPr>
        <p:spPr bwMode="auto">
          <a:xfrm>
            <a:off x="6816725" y="2514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SimSun" panose="02010600030101010101" pitchFamily="2" charset="-122"/>
              </a:rPr>
              <a:t>MAX</a:t>
            </a:r>
          </a:p>
        </p:txBody>
      </p:sp>
      <p:grpSp>
        <p:nvGrpSpPr>
          <p:cNvPr id="36870" name="Group 35"/>
          <p:cNvGrpSpPr>
            <a:grpSpLocks noChangeAspect="1"/>
          </p:cNvGrpSpPr>
          <p:nvPr/>
        </p:nvGrpSpPr>
        <p:grpSpPr bwMode="auto">
          <a:xfrm>
            <a:off x="5110164" y="4349751"/>
            <a:ext cx="1978025" cy="1797507"/>
            <a:chOff x="438" y="1309"/>
            <a:chExt cx="1937" cy="1759"/>
          </a:xfrm>
        </p:grpSpPr>
        <p:sp>
          <p:nvSpPr>
            <p:cNvPr id="36943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4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5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6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7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8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49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50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51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52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53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54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3" name="Group 48"/>
          <p:cNvGrpSpPr>
            <a:grpSpLocks noChangeAspect="1"/>
          </p:cNvGrpSpPr>
          <p:nvPr/>
        </p:nvGrpSpPr>
        <p:grpSpPr bwMode="auto">
          <a:xfrm>
            <a:off x="6232526" y="5256214"/>
            <a:ext cx="917575" cy="619582"/>
            <a:chOff x="1537" y="2197"/>
            <a:chExt cx="898" cy="606"/>
          </a:xfrm>
        </p:grpSpPr>
        <p:sp>
          <p:nvSpPr>
            <p:cNvPr id="36941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2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4" name="Group 51"/>
          <p:cNvGrpSpPr>
            <a:grpSpLocks noChangeAspect="1"/>
          </p:cNvGrpSpPr>
          <p:nvPr/>
        </p:nvGrpSpPr>
        <p:grpSpPr bwMode="auto">
          <a:xfrm>
            <a:off x="5049838" y="4627563"/>
            <a:ext cx="1035050" cy="582612"/>
            <a:chOff x="380" y="1581"/>
            <a:chExt cx="1012" cy="570"/>
          </a:xfrm>
        </p:grpSpPr>
        <p:sp>
          <p:nvSpPr>
            <p:cNvPr id="36939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40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5" name="Group 54"/>
          <p:cNvGrpSpPr>
            <a:grpSpLocks noChangeAspect="1"/>
          </p:cNvGrpSpPr>
          <p:nvPr/>
        </p:nvGrpSpPr>
        <p:grpSpPr bwMode="auto">
          <a:xfrm>
            <a:off x="4824413" y="4191000"/>
            <a:ext cx="2578100" cy="2286000"/>
            <a:chOff x="159" y="1154"/>
            <a:chExt cx="2523" cy="2237"/>
          </a:xfrm>
        </p:grpSpPr>
        <p:sp>
          <p:nvSpPr>
            <p:cNvPr id="36937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8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 noChangeAspect="1"/>
          </p:cNvGrpSpPr>
          <p:nvPr/>
        </p:nvGrpSpPr>
        <p:grpSpPr bwMode="auto">
          <a:xfrm>
            <a:off x="5821363" y="5141913"/>
            <a:ext cx="1357312" cy="1052512"/>
            <a:chOff x="1135" y="2084"/>
            <a:chExt cx="1328" cy="1030"/>
          </a:xfrm>
        </p:grpSpPr>
        <p:sp>
          <p:nvSpPr>
            <p:cNvPr id="36935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6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0"/>
          <p:cNvGrpSpPr>
            <a:grpSpLocks noChangeAspect="1"/>
          </p:cNvGrpSpPr>
          <p:nvPr/>
        </p:nvGrpSpPr>
        <p:grpSpPr bwMode="auto">
          <a:xfrm>
            <a:off x="4852988" y="4473576"/>
            <a:ext cx="2432050" cy="1789113"/>
            <a:chOff x="187" y="1430"/>
            <a:chExt cx="2380" cy="1751"/>
          </a:xfrm>
        </p:grpSpPr>
        <p:sp>
          <p:nvSpPr>
            <p:cNvPr id="36933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4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76" name="Group 63"/>
          <p:cNvGrpSpPr>
            <a:grpSpLocks noChangeAspect="1"/>
          </p:cNvGrpSpPr>
          <p:nvPr/>
        </p:nvGrpSpPr>
        <p:grpSpPr bwMode="auto">
          <a:xfrm>
            <a:off x="7681913" y="1833563"/>
            <a:ext cx="1979612" cy="1797050"/>
            <a:chOff x="383" y="1437"/>
            <a:chExt cx="1902" cy="1727"/>
          </a:xfrm>
        </p:grpSpPr>
        <p:sp>
          <p:nvSpPr>
            <p:cNvPr id="36921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2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3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4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5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6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27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28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29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0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1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32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9" name="Group 76"/>
          <p:cNvGrpSpPr>
            <a:grpSpLocks noChangeAspect="1"/>
          </p:cNvGrpSpPr>
          <p:nvPr/>
        </p:nvGrpSpPr>
        <p:grpSpPr bwMode="auto">
          <a:xfrm>
            <a:off x="8809038" y="2741612"/>
            <a:ext cx="919162" cy="619616"/>
            <a:chOff x="1465" y="2309"/>
            <a:chExt cx="883" cy="596"/>
          </a:xfrm>
        </p:grpSpPr>
        <p:sp>
          <p:nvSpPr>
            <p:cNvPr id="36919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20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0" name="Group 79"/>
          <p:cNvGrpSpPr>
            <a:grpSpLocks noChangeAspect="1"/>
          </p:cNvGrpSpPr>
          <p:nvPr/>
        </p:nvGrpSpPr>
        <p:grpSpPr bwMode="auto">
          <a:xfrm>
            <a:off x="7624764" y="2111375"/>
            <a:ext cx="1036637" cy="584200"/>
            <a:chOff x="328" y="1704"/>
            <a:chExt cx="995" cy="561"/>
          </a:xfrm>
        </p:grpSpPr>
        <p:sp>
          <p:nvSpPr>
            <p:cNvPr id="36917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18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1" name="Group 82"/>
          <p:cNvGrpSpPr>
            <a:grpSpLocks noChangeAspect="1"/>
          </p:cNvGrpSpPr>
          <p:nvPr/>
        </p:nvGrpSpPr>
        <p:grpSpPr bwMode="auto">
          <a:xfrm>
            <a:off x="7399339" y="1674814"/>
            <a:ext cx="2583903" cy="2287587"/>
            <a:chOff x="111" y="1285"/>
            <a:chExt cx="2482" cy="2197"/>
          </a:xfrm>
        </p:grpSpPr>
        <p:sp>
          <p:nvSpPr>
            <p:cNvPr id="36915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16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85"/>
          <p:cNvGrpSpPr>
            <a:grpSpLocks noChangeAspect="1"/>
          </p:cNvGrpSpPr>
          <p:nvPr/>
        </p:nvGrpSpPr>
        <p:grpSpPr bwMode="auto">
          <a:xfrm>
            <a:off x="8397875" y="2592388"/>
            <a:ext cx="1416050" cy="1084262"/>
            <a:chOff x="1070" y="2167"/>
            <a:chExt cx="1361" cy="1041"/>
          </a:xfrm>
        </p:grpSpPr>
        <p:sp>
          <p:nvSpPr>
            <p:cNvPr id="36913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14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88"/>
          <p:cNvGrpSpPr>
            <a:grpSpLocks noChangeAspect="1"/>
          </p:cNvGrpSpPr>
          <p:nvPr/>
        </p:nvGrpSpPr>
        <p:grpSpPr bwMode="auto">
          <a:xfrm>
            <a:off x="7567613" y="1765300"/>
            <a:ext cx="1905000" cy="996950"/>
            <a:chOff x="272" y="1372"/>
            <a:chExt cx="1831" cy="958"/>
          </a:xfrm>
        </p:grpSpPr>
        <p:sp>
          <p:nvSpPr>
            <p:cNvPr id="36911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12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882" name="Group 91"/>
          <p:cNvGrpSpPr>
            <a:grpSpLocks noChangeAspect="1"/>
          </p:cNvGrpSpPr>
          <p:nvPr/>
        </p:nvGrpSpPr>
        <p:grpSpPr bwMode="auto">
          <a:xfrm>
            <a:off x="2533651" y="1743075"/>
            <a:ext cx="1990725" cy="1808634"/>
            <a:chOff x="471" y="1117"/>
            <a:chExt cx="1935" cy="1757"/>
          </a:xfrm>
        </p:grpSpPr>
        <p:sp>
          <p:nvSpPr>
            <p:cNvPr id="36899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0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1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2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3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4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905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06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07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08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09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910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000000"/>
                  </a:solidFill>
                  <a:latin typeface="Times New Roman" panose="02020603050405020304" pitchFamily="18" charset="0"/>
                  <a:ea typeface="SimSun" panose="02010600030101010101" pitchFamily="2" charset="-122"/>
                </a:rPr>
                <a:t>6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5" name="Group 104"/>
          <p:cNvGrpSpPr>
            <a:grpSpLocks noChangeAspect="1"/>
          </p:cNvGrpSpPr>
          <p:nvPr/>
        </p:nvGrpSpPr>
        <p:grpSpPr bwMode="auto">
          <a:xfrm>
            <a:off x="3665539" y="2451100"/>
            <a:ext cx="923925" cy="592138"/>
            <a:chOff x="1572" y="1805"/>
            <a:chExt cx="897" cy="575"/>
          </a:xfrm>
        </p:grpSpPr>
        <p:sp>
          <p:nvSpPr>
            <p:cNvPr id="36897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8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1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6" name="Group 107"/>
          <p:cNvGrpSpPr>
            <a:grpSpLocks noChangeAspect="1"/>
          </p:cNvGrpSpPr>
          <p:nvPr/>
        </p:nvGrpSpPr>
        <p:grpSpPr bwMode="auto">
          <a:xfrm>
            <a:off x="2389189" y="2206626"/>
            <a:ext cx="1125537" cy="745011"/>
            <a:chOff x="332" y="1568"/>
            <a:chExt cx="1093" cy="723"/>
          </a:xfrm>
        </p:grpSpPr>
        <p:sp>
          <p:nvSpPr>
            <p:cNvPr id="36895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6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2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7" name="Group 110"/>
          <p:cNvGrpSpPr>
            <a:grpSpLocks noChangeAspect="1"/>
          </p:cNvGrpSpPr>
          <p:nvPr/>
        </p:nvGrpSpPr>
        <p:grpSpPr bwMode="auto">
          <a:xfrm>
            <a:off x="2336800" y="1936750"/>
            <a:ext cx="2382838" cy="1358900"/>
            <a:chOff x="280" y="1305"/>
            <a:chExt cx="2315" cy="1321"/>
          </a:xfrm>
        </p:grpSpPr>
        <p:sp>
          <p:nvSpPr>
            <p:cNvPr id="36893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4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3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8" name="Group 113"/>
          <p:cNvGrpSpPr>
            <a:grpSpLocks noChangeAspect="1"/>
          </p:cNvGrpSpPr>
          <p:nvPr/>
        </p:nvGrpSpPr>
        <p:grpSpPr bwMode="auto">
          <a:xfrm>
            <a:off x="2295526" y="1858964"/>
            <a:ext cx="2462213" cy="1887537"/>
            <a:chOff x="241" y="1229"/>
            <a:chExt cx="2391" cy="1834"/>
          </a:xfrm>
        </p:grpSpPr>
        <p:sp>
          <p:nvSpPr>
            <p:cNvPr id="36891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92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4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9" name="Group 116"/>
          <p:cNvGrpSpPr>
            <a:grpSpLocks noChangeAspect="1"/>
          </p:cNvGrpSpPr>
          <p:nvPr/>
        </p:nvGrpSpPr>
        <p:grpSpPr bwMode="auto">
          <a:xfrm>
            <a:off x="2247901" y="1597026"/>
            <a:ext cx="2595563" cy="2289175"/>
            <a:chOff x="194" y="975"/>
            <a:chExt cx="2522" cy="2224"/>
          </a:xfrm>
        </p:grpSpPr>
        <p:sp>
          <p:nvSpPr>
            <p:cNvPr id="36889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11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ts val="7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29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 eaLnBrk="0" hangingPunct="0">
                <a:spcBef>
                  <a:spcPts val="55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 eaLnBrk="0" hangingPunct="0">
                <a:spcBef>
                  <a:spcPts val="5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300"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 eaLnBrk="0" hangingPunct="0">
                <a:spcBef>
                  <a:spcPts val="4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 eaLnBrk="0" hangingPunct="0">
                <a:spcBef>
                  <a:spcPts val="4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eaLnBrk="0" fontAlgn="base" hangingPunct="0">
                <a:spcBef>
                  <a:spcPts val="4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5</a:t>
              </a:r>
              <a:endParaRPr lang="en-US" altLang="zh-CN" sz="160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6890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888" name="Slide Number Placeholder 118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73D62765-17A3-473A-883F-9BA44233656F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91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69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04068" y="1273629"/>
            <a:ext cx="10525486" cy="99060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a typeface="SimSun" panose="02010600030101010101" pitchFamily="2" charset="-122"/>
              </a:rPr>
              <a:t>Hierarchical Clustering</a:t>
            </a:r>
            <a:r>
              <a:rPr lang="en-US" altLang="zh-CN" sz="2800" dirty="0" smtClean="0">
                <a:ea typeface="SimSun" panose="02010600030101010101" pitchFamily="2" charset="-122"/>
              </a:rPr>
              <a:t>: </a:t>
            </a:r>
            <a:r>
              <a:rPr lang="en-US" altLang="zh-CN" sz="2800" dirty="0">
                <a:ea typeface="SimSun" panose="02010600030101010101" pitchFamily="2" charset="-122"/>
              </a:rPr>
              <a:t>Problems and </a:t>
            </a:r>
            <a:r>
              <a:rPr lang="en-US" altLang="zh-CN" sz="2800" dirty="0" smtClean="0">
                <a:ea typeface="SimSun" panose="02010600030101010101" pitchFamily="2" charset="-122"/>
              </a:rPr>
              <a:t>Limitations</a:t>
            </a:r>
            <a:endParaRPr lang="en-US" altLang="zh-CN" sz="2800" dirty="0">
              <a:ea typeface="SimSun" panose="02010600030101010101" pitchFamily="2" charset="-122"/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4365" y="2235926"/>
            <a:ext cx="10455820" cy="3415937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Once a decision is made to combine two clusters, it cannot be </a:t>
            </a:r>
            <a:r>
              <a:rPr lang="en-US" altLang="zh-CN" sz="2400" dirty="0" smtClean="0">
                <a:ea typeface="SimSun" panose="02010600030101010101" pitchFamily="2" charset="-122"/>
              </a:rPr>
              <a:t>undone.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4"/>
            <a:endParaRPr lang="en-US" altLang="zh-CN" sz="2400" dirty="0">
              <a:ea typeface="SimSun" panose="02010600030101010101" pitchFamily="2" charset="-122"/>
            </a:endParaRPr>
          </a:p>
          <a:p>
            <a:r>
              <a:rPr lang="en-US" altLang="zh-CN" sz="2400" dirty="0">
                <a:ea typeface="SimSun" panose="02010600030101010101" pitchFamily="2" charset="-122"/>
              </a:rPr>
              <a:t>No objective function is directly </a:t>
            </a:r>
            <a:r>
              <a:rPr lang="en-US" altLang="zh-CN" sz="2400" dirty="0" smtClean="0">
                <a:ea typeface="SimSun" panose="02010600030101010101" pitchFamily="2" charset="-122"/>
              </a:rPr>
              <a:t>minimized.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4"/>
            <a:endParaRPr lang="en-US" altLang="zh-CN" sz="2400" dirty="0">
              <a:ea typeface="SimSun" panose="02010600030101010101" pitchFamily="2" charset="-122"/>
            </a:endParaRPr>
          </a:p>
          <a:p>
            <a:r>
              <a:rPr lang="en-US" altLang="zh-CN" sz="2400" dirty="0">
                <a:ea typeface="SimSun" panose="02010600030101010101" pitchFamily="2" charset="-122"/>
              </a:rPr>
              <a:t>Different schemes have problems with one or more of the following</a:t>
            </a:r>
            <a:r>
              <a:rPr lang="en-US" altLang="zh-CN" sz="2400" dirty="0" smtClean="0">
                <a:ea typeface="SimSun" panose="02010600030101010101" pitchFamily="2" charset="-122"/>
              </a:rPr>
              <a:t>:</a:t>
            </a:r>
          </a:p>
          <a:p>
            <a:pPr marL="50800" indent="0">
              <a:buNone/>
            </a:pPr>
            <a:endParaRPr lang="en-US" altLang="zh-CN" sz="900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Sensitivity to noise and outliers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Difficulty handling different sized clusters and convex shapes</a:t>
            </a: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Breaking large clusters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eaLnBrk="0" hangingPunct="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eaLnBrk="0" hangingPunct="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eaLnBrk="0" hangingPunct="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eaLnBrk="0" hangingPunct="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fld id="{17DACBFA-0EB7-4CCB-9A7D-433A653586C4}" type="slidenum">
              <a:rPr lang="zh-CN" altLang="en-US" sz="1200">
                <a:solidFill>
                  <a:schemeClr val="tx2"/>
                </a:solidFill>
              </a:rPr>
              <a:pPr eaLnBrk="1" hangingPunct="1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200">
              <a:solidFill>
                <a:schemeClr val="tx2"/>
              </a:solidFill>
            </a:endParaRPr>
          </a:p>
        </p:txBody>
      </p:sp>
      <p:cxnSp>
        <p:nvCxnSpPr>
          <p:cNvPr id="5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95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331902"/>
            <a:ext cx="111905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Draw the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dendrograms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for the following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points using the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scipy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library.</a:t>
            </a: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19" y="1811383"/>
            <a:ext cx="5823778" cy="494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8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62531"/>
            <a:ext cx="110163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(Cont.): Output (Data points):</a:t>
            </a: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039" y="1968683"/>
            <a:ext cx="6534150" cy="46101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62531"/>
            <a:ext cx="1101634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(Cont.):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84" y="1952624"/>
            <a:ext cx="7405245" cy="3620861"/>
          </a:xfrm>
          <a:prstGeom prst="rect">
            <a:avLst/>
          </a:prstGeom>
        </p:spPr>
      </p:pic>
      <p:cxnSp>
        <p:nvCxnSpPr>
          <p:cNvPr id="6" name="Google Shape;91;p1"/>
          <p:cNvCxnSpPr/>
          <p:nvPr/>
        </p:nvCxnSpPr>
        <p:spPr>
          <a:xfrm>
            <a:off x="764821" y="1182763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4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62531"/>
            <a:ext cx="1101634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(Cont.): Output 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Dendrogram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50" y="2151017"/>
            <a:ext cx="6245547" cy="4386535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1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524689" y="1295493"/>
            <a:ext cx="10831288" cy="703263"/>
          </a:xfrm>
        </p:spPr>
        <p:txBody>
          <a:bodyPr>
            <a:noAutofit/>
          </a:bodyPr>
          <a:lstStyle/>
          <a:p>
            <a:r>
              <a:rPr lang="en-US" sz="2800" b="1" dirty="0"/>
              <a:t>Density-Based Spatial Clustering of Applications with Noise (</a:t>
            </a:r>
            <a:r>
              <a:rPr lang="en-US" sz="2800" b="1" dirty="0" smtClean="0"/>
              <a:t>DBSCAN):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7753" y="2053044"/>
            <a:ext cx="11227526" cy="4373881"/>
          </a:xfrm>
        </p:spPr>
        <p:txBody>
          <a:bodyPr>
            <a:noAutofit/>
          </a:bodyPr>
          <a:lstStyle/>
          <a:p>
            <a:pPr marL="50800" indent="0" algn="just">
              <a:spcBef>
                <a:spcPct val="50000"/>
              </a:spcBef>
              <a:buNone/>
            </a:pPr>
            <a:r>
              <a:rPr lang="en-US" sz="2400" dirty="0"/>
              <a:t>The DBSCAN (Density-Based Spatial Clustering of Applications with Noise) is a density-based clustering algorithm. </a:t>
            </a:r>
            <a:endParaRPr lang="en-US" sz="2400" dirty="0" smtClean="0"/>
          </a:p>
          <a:p>
            <a:pPr marL="50800" indent="0" algn="just">
              <a:spcBef>
                <a:spcPct val="50000"/>
              </a:spcBef>
              <a:buNone/>
            </a:pPr>
            <a:endParaRPr lang="en-US" sz="2400" dirty="0"/>
          </a:p>
          <a:p>
            <a:pPr marL="50800" indent="0" algn="just">
              <a:spcBef>
                <a:spcPct val="50000"/>
              </a:spcBef>
              <a:buNone/>
            </a:pPr>
            <a:r>
              <a:rPr lang="en-US" sz="2400" dirty="0" smtClean="0"/>
              <a:t>The </a:t>
            </a:r>
            <a:r>
              <a:rPr lang="en-US" sz="2400" dirty="0"/>
              <a:t>main principle of this algorithm is that </a:t>
            </a:r>
            <a:r>
              <a:rPr lang="en-US" sz="2400" u="sng" dirty="0"/>
              <a:t>it finds core samples in a dense area and groups the samples around those core samples to create clusters</a:t>
            </a:r>
            <a:r>
              <a:rPr lang="en-US" sz="2400" dirty="0"/>
              <a:t>. </a:t>
            </a:r>
            <a:endParaRPr lang="en-US" sz="2400" dirty="0" smtClean="0"/>
          </a:p>
          <a:p>
            <a:pPr marL="50800" indent="0" algn="just">
              <a:spcBef>
                <a:spcPct val="50000"/>
              </a:spcBef>
              <a:buNone/>
            </a:pPr>
            <a:r>
              <a:rPr lang="en-US" sz="2400" dirty="0" smtClean="0"/>
              <a:t>The </a:t>
            </a:r>
            <a:r>
              <a:rPr lang="en-US" sz="2400" dirty="0"/>
              <a:t>samples in a low-density area become the </a:t>
            </a:r>
            <a:r>
              <a:rPr lang="en-US" sz="2400" u="sng" dirty="0"/>
              <a:t>outliers</a:t>
            </a:r>
            <a:r>
              <a:rPr lang="en-US" sz="2400" dirty="0" smtClean="0"/>
              <a:t>.</a:t>
            </a:r>
          </a:p>
          <a:p>
            <a:pPr marL="50800" indent="0">
              <a:spcBef>
                <a:spcPct val="50000"/>
              </a:spcBef>
              <a:buNone/>
            </a:pPr>
            <a:endParaRPr lang="en-US" altLang="zh-CN" sz="800" dirty="0" smtClean="0">
              <a:ea typeface="宋体" panose="02010600030101010101" pitchFamily="2" charset="-122"/>
            </a:endParaRPr>
          </a:p>
          <a:p>
            <a:pPr marL="50800" indent="0">
              <a:spcBef>
                <a:spcPct val="50000"/>
              </a:spcBef>
              <a:buNone/>
            </a:pPr>
            <a:endParaRPr lang="en-US" altLang="zh-CN" sz="800" dirty="0" smtClean="0"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200" dirty="0" smtClean="0">
                <a:ea typeface="宋体" panose="02010600030101010101" pitchFamily="2" charset="-122"/>
              </a:rPr>
              <a:t>Clustering </a:t>
            </a:r>
            <a:r>
              <a:rPr lang="en-US" altLang="zh-CN" sz="2200" dirty="0">
                <a:ea typeface="宋体" panose="02010600030101010101" pitchFamily="2" charset="-122"/>
              </a:rPr>
              <a:t>based on density (local cluster criterion), such as density-connected </a:t>
            </a:r>
            <a:r>
              <a:rPr lang="en-US" altLang="zh-CN" sz="2200" dirty="0" smtClean="0">
                <a:ea typeface="宋体" panose="02010600030101010101" pitchFamily="2" charset="-122"/>
              </a:rPr>
              <a:t>points.</a:t>
            </a:r>
          </a:p>
          <a:p>
            <a:pPr marL="50800" indent="0">
              <a:spcBef>
                <a:spcPct val="50000"/>
              </a:spcBef>
              <a:buNone/>
            </a:pPr>
            <a:endParaRPr lang="en-US" altLang="zh-CN" sz="1200" dirty="0">
              <a:ea typeface="宋体" panose="02010600030101010101" pitchFamily="2" charset="-122"/>
            </a:endParaRPr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575172"/>
      </p:ext>
    </p:extLst>
  </p:cSld>
  <p:clrMapOvr>
    <a:masterClrMapping/>
  </p:clrMapOvr>
  <p:transition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085" y="1291046"/>
            <a:ext cx="6072052" cy="533400"/>
          </a:xfrm>
        </p:spPr>
        <p:txBody>
          <a:bodyPr>
            <a:noAutofit/>
          </a:bodyPr>
          <a:lstStyle/>
          <a:p>
            <a:r>
              <a:rPr lang="en-US" altLang="zh-CN" sz="2800" dirty="0">
                <a:ea typeface="宋体" panose="02010600030101010101" pitchFamily="2" charset="-122"/>
              </a:rPr>
              <a:t>Density-Based Clustering</a:t>
            </a:r>
            <a:r>
              <a:rPr lang="en-US" altLang="zh-CN" sz="2800" dirty="0" smtClean="0">
                <a:ea typeface="宋体" panose="02010600030101010101" pitchFamily="2" charset="-122"/>
              </a:rPr>
              <a:t>: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2153" y="1654628"/>
            <a:ext cx="9895115" cy="510540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Two parameters</a:t>
            </a:r>
            <a:r>
              <a:rPr lang="en-US" altLang="zh-CN" sz="2400" b="1" i="1" dirty="0">
                <a:ea typeface="宋体" panose="02010600030101010101" pitchFamily="2" charset="-122"/>
              </a:rPr>
              <a:t>:</a:t>
            </a:r>
          </a:p>
          <a:p>
            <a:pPr lvl="1">
              <a:spcBef>
                <a:spcPct val="50000"/>
              </a:spcBef>
            </a:pPr>
            <a:r>
              <a:rPr lang="en-US" altLang="zh-CN" sz="2000" b="1" i="1" dirty="0" smtClean="0">
                <a:ea typeface="宋体" panose="02010600030101010101" pitchFamily="2" charset="-122"/>
              </a:rPr>
              <a:t>Epsilon (Eps)</a:t>
            </a:r>
            <a:r>
              <a:rPr lang="en-US" altLang="zh-CN" sz="2000" dirty="0" smtClean="0">
                <a:ea typeface="宋体" panose="02010600030101010101" pitchFamily="2" charset="-122"/>
              </a:rPr>
              <a:t>: Maximum radius of the neighborhood (</a:t>
            </a:r>
            <a:r>
              <a:rPr lang="en-US" altLang="en-US" sz="2000" i="1" dirty="0">
                <a:solidFill>
                  <a:schemeClr val="tx1"/>
                </a:solidFill>
              </a:rPr>
              <a:t>for each point in cluster there </a:t>
            </a:r>
            <a:r>
              <a:rPr lang="en-US" altLang="en-US" sz="2000" i="1" dirty="0" smtClean="0">
                <a:solidFill>
                  <a:schemeClr val="tx1"/>
                </a:solidFill>
              </a:rPr>
              <a:t>       </a:t>
            </a:r>
          </a:p>
          <a:p>
            <a:pPr marL="533400" lvl="1" indent="0">
              <a:spcBef>
                <a:spcPct val="50000"/>
              </a:spcBef>
              <a:buNone/>
            </a:pPr>
            <a:r>
              <a:rPr lang="en-US" altLang="en-US" sz="2000" i="1" dirty="0" smtClean="0">
                <a:solidFill>
                  <a:schemeClr val="tx1"/>
                </a:solidFill>
              </a:rPr>
              <a:t>                                must </a:t>
            </a:r>
            <a:r>
              <a:rPr lang="en-US" altLang="en-US" sz="2000" i="1" dirty="0">
                <a:solidFill>
                  <a:schemeClr val="tx1"/>
                </a:solidFill>
              </a:rPr>
              <a:t>be another point in it less than this distance </a:t>
            </a:r>
            <a:r>
              <a:rPr lang="en-US" altLang="en-US" sz="2000" i="1" dirty="0" smtClean="0">
                <a:solidFill>
                  <a:schemeClr val="tx1"/>
                </a:solidFill>
              </a:rPr>
              <a:t>away</a:t>
            </a:r>
            <a:r>
              <a:rPr lang="en-US" altLang="zh-CN" sz="2000" dirty="0" smtClean="0">
                <a:ea typeface="宋体" panose="02010600030101010101" pitchFamily="2" charset="-122"/>
              </a:rPr>
              <a:t>).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b="1" i="1" dirty="0" err="1" smtClean="0">
                <a:ea typeface="宋体" panose="02010600030101010101" pitchFamily="2" charset="-122"/>
              </a:rPr>
              <a:t>MinPts</a:t>
            </a:r>
            <a:r>
              <a:rPr lang="en-US" altLang="zh-CN" sz="2000" dirty="0">
                <a:ea typeface="宋体" panose="02010600030101010101" pitchFamily="2" charset="-122"/>
              </a:rPr>
              <a:t>: Minimum number of points in an </a:t>
            </a:r>
            <a:r>
              <a:rPr lang="en-US" altLang="zh-CN" sz="2000" dirty="0" smtClean="0">
                <a:ea typeface="宋体" panose="02010600030101010101" pitchFamily="2" charset="-122"/>
              </a:rPr>
              <a:t>Epsilon-neighborhood </a:t>
            </a:r>
            <a:r>
              <a:rPr lang="en-US" altLang="zh-CN" sz="2000" dirty="0">
                <a:ea typeface="宋体" panose="02010600030101010101" pitchFamily="2" charset="-122"/>
              </a:rPr>
              <a:t>of that </a:t>
            </a:r>
            <a:r>
              <a:rPr lang="en-US" altLang="zh-CN" sz="2000" dirty="0" smtClean="0">
                <a:ea typeface="宋体" panose="02010600030101010101" pitchFamily="2" charset="-122"/>
              </a:rPr>
              <a:t>point.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b="1" i="1" dirty="0" err="1">
                <a:ea typeface="宋体" panose="02010600030101010101" pitchFamily="2" charset="-122"/>
              </a:rPr>
              <a:t>N</a:t>
            </a:r>
            <a:r>
              <a:rPr lang="en-US" altLang="zh-CN" sz="2400" b="1" i="1" baseline="-25000" dirty="0" err="1">
                <a:ea typeface="宋体" panose="02010600030101010101" pitchFamily="2" charset="-122"/>
              </a:rPr>
              <a:t>Eps</a:t>
            </a:r>
            <a:r>
              <a:rPr lang="en-US" altLang="zh-CN" sz="2400" b="1" i="1" dirty="0">
                <a:ea typeface="宋体" panose="02010600030101010101" pitchFamily="2" charset="-122"/>
              </a:rPr>
              <a:t>(p)</a:t>
            </a:r>
            <a:r>
              <a:rPr lang="en-US" altLang="zh-CN" sz="2400" dirty="0">
                <a:ea typeface="宋体" panose="02010600030101010101" pitchFamily="2" charset="-122"/>
              </a:rPr>
              <a:t>:	</a:t>
            </a:r>
            <a:r>
              <a:rPr lang="en-US" altLang="zh-CN" sz="2400" b="1" i="1" dirty="0">
                <a:ea typeface="宋体" panose="02010600030101010101" pitchFamily="2" charset="-122"/>
              </a:rPr>
              <a:t>{q belongs to D |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dist</a:t>
            </a:r>
            <a:r>
              <a:rPr lang="en-US" altLang="zh-CN" sz="2400" b="1" i="1" dirty="0">
                <a:ea typeface="宋体" panose="02010600030101010101" pitchFamily="2" charset="-122"/>
              </a:rPr>
              <a:t>(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p,q</a:t>
            </a:r>
            <a:r>
              <a:rPr lang="en-US" altLang="zh-CN" sz="2400" b="1" i="1" dirty="0">
                <a:ea typeface="宋体" panose="02010600030101010101" pitchFamily="2" charset="-122"/>
              </a:rPr>
              <a:t>) &lt;= Eps}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zh-CN" sz="2400" dirty="0">
                <a:ea typeface="宋体" panose="02010600030101010101" pitchFamily="2" charset="-122"/>
              </a:rPr>
              <a:t>Directly density-reachable</a:t>
            </a:r>
            <a:r>
              <a:rPr lang="en-US" altLang="zh-CN" sz="2400" b="1" dirty="0">
                <a:ea typeface="宋体" panose="02010600030101010101" pitchFamily="2" charset="-122"/>
              </a:rPr>
              <a:t>: </a:t>
            </a:r>
            <a:r>
              <a:rPr lang="en-US" altLang="zh-CN" sz="2400" dirty="0">
                <a:ea typeface="宋体" panose="02010600030101010101" pitchFamily="2" charset="-122"/>
              </a:rPr>
              <a:t>A point </a:t>
            </a:r>
            <a:r>
              <a:rPr lang="en-US" altLang="zh-CN" sz="2400" b="1" i="1" dirty="0">
                <a:ea typeface="宋体" panose="02010600030101010101" pitchFamily="2" charset="-122"/>
              </a:rPr>
              <a:t>p</a:t>
            </a:r>
            <a:r>
              <a:rPr lang="en-US" altLang="zh-CN" sz="2400" dirty="0">
                <a:ea typeface="宋体" panose="02010600030101010101" pitchFamily="2" charset="-122"/>
              </a:rPr>
              <a:t> is directly density-reachable from a point </a:t>
            </a:r>
            <a:r>
              <a:rPr lang="en-US" altLang="zh-CN" sz="2400" b="1" i="1" dirty="0">
                <a:ea typeface="宋体" panose="02010600030101010101" pitchFamily="2" charset="-122"/>
              </a:rPr>
              <a:t>q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wrt</a:t>
            </a:r>
            <a:r>
              <a:rPr lang="en-US" altLang="zh-CN" sz="2400" dirty="0">
                <a:ea typeface="宋体" panose="02010600030101010101" pitchFamily="2" charset="-122"/>
              </a:rPr>
              <a:t>. </a:t>
            </a:r>
            <a:r>
              <a:rPr lang="en-US" altLang="zh-CN" sz="2400" b="1" i="1" dirty="0">
                <a:ea typeface="宋体" panose="02010600030101010101" pitchFamily="2" charset="-122"/>
              </a:rPr>
              <a:t>Eps</a:t>
            </a:r>
            <a:r>
              <a:rPr lang="en-US" altLang="zh-CN" sz="2400" dirty="0">
                <a:ea typeface="宋体" panose="02010600030101010101" pitchFamily="2" charset="-122"/>
              </a:rPr>
              <a:t>, </a:t>
            </a:r>
            <a:r>
              <a:rPr lang="en-US" altLang="zh-CN" sz="2400" b="1" i="1" dirty="0" err="1">
                <a:ea typeface="宋体" panose="02010600030101010101" pitchFamily="2" charset="-122"/>
              </a:rPr>
              <a:t>MinPts</a:t>
            </a:r>
            <a:r>
              <a:rPr lang="en-US" altLang="zh-CN" sz="2400" dirty="0">
                <a:ea typeface="宋体" panose="02010600030101010101" pitchFamily="2" charset="-122"/>
              </a:rPr>
              <a:t> if 	</a:t>
            </a:r>
          </a:p>
          <a:p>
            <a:pPr marL="533400" lvl="1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  1</a:t>
            </a:r>
            <a:r>
              <a:rPr lang="en-US" altLang="zh-CN" sz="2000" dirty="0">
                <a:ea typeface="宋体" panose="02010600030101010101" pitchFamily="2" charset="-122"/>
              </a:rPr>
              <a:t>) </a:t>
            </a:r>
            <a:r>
              <a:rPr lang="en-US" altLang="zh-CN" sz="2000" b="1" i="1" dirty="0">
                <a:ea typeface="宋体" panose="02010600030101010101" pitchFamily="2" charset="-122"/>
              </a:rPr>
              <a:t>p</a:t>
            </a:r>
            <a:r>
              <a:rPr lang="en-US" altLang="zh-CN" sz="2000" dirty="0">
                <a:ea typeface="宋体" panose="02010600030101010101" pitchFamily="2" charset="-122"/>
              </a:rPr>
              <a:t> belongs to </a:t>
            </a:r>
            <a:r>
              <a:rPr lang="en-US" altLang="zh-CN" sz="2000" b="1" i="1" dirty="0" err="1"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 err="1">
                <a:ea typeface="宋体" panose="02010600030101010101" pitchFamily="2" charset="-122"/>
              </a:rPr>
              <a:t>Eps</a:t>
            </a:r>
            <a:r>
              <a:rPr lang="en-US" altLang="zh-CN" sz="2000" b="1" i="1" dirty="0">
                <a:ea typeface="宋体" panose="02010600030101010101" pitchFamily="2" charset="-122"/>
              </a:rPr>
              <a:t>(q)</a:t>
            </a:r>
          </a:p>
          <a:p>
            <a:pPr marL="533400" lvl="1" indent="0">
              <a:lnSpc>
                <a:spcPct val="90000"/>
              </a:lnSpc>
              <a:spcBef>
                <a:spcPct val="50000"/>
              </a:spcBef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      2</a:t>
            </a:r>
            <a:r>
              <a:rPr lang="en-US" altLang="zh-CN" sz="2000" dirty="0">
                <a:ea typeface="宋体" panose="02010600030101010101" pitchFamily="2" charset="-122"/>
              </a:rPr>
              <a:t>) </a:t>
            </a:r>
            <a:r>
              <a:rPr lang="en-US" altLang="zh-CN" sz="2000" dirty="0" smtClean="0">
                <a:ea typeface="宋体" panose="02010600030101010101" pitchFamily="2" charset="-122"/>
              </a:rPr>
              <a:t>Core </a:t>
            </a:r>
            <a:r>
              <a:rPr lang="en-US" altLang="zh-CN" sz="2000" dirty="0">
                <a:ea typeface="宋体" panose="02010600030101010101" pitchFamily="2" charset="-122"/>
              </a:rPr>
              <a:t>point condition: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              </a:t>
            </a:r>
            <a:r>
              <a:rPr lang="en-US" altLang="zh-CN" sz="2000" b="1" dirty="0">
                <a:ea typeface="宋体" panose="02010600030101010101" pitchFamily="2" charset="-122"/>
              </a:rPr>
              <a:t>|</a:t>
            </a:r>
            <a:r>
              <a:rPr lang="en-US" altLang="zh-CN" sz="2000" b="1" i="1" dirty="0" err="1"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 err="1">
                <a:ea typeface="宋体" panose="02010600030101010101" pitchFamily="2" charset="-122"/>
              </a:rPr>
              <a:t>Eps</a:t>
            </a:r>
            <a:r>
              <a:rPr lang="en-US" altLang="zh-CN" sz="2000" b="1" i="1" dirty="0">
                <a:ea typeface="宋体" panose="02010600030101010101" pitchFamily="2" charset="-122"/>
              </a:rPr>
              <a:t> (q)</a:t>
            </a:r>
            <a:r>
              <a:rPr lang="en-US" altLang="zh-CN" sz="2000" b="1" dirty="0">
                <a:ea typeface="宋体" panose="02010600030101010101" pitchFamily="2" charset="-122"/>
              </a:rPr>
              <a:t>|</a:t>
            </a:r>
            <a:r>
              <a:rPr lang="en-US" altLang="zh-CN" sz="2000" dirty="0">
                <a:ea typeface="宋体" panose="02010600030101010101" pitchFamily="2" charset="-122"/>
              </a:rPr>
              <a:t> &gt;= </a:t>
            </a:r>
            <a:r>
              <a:rPr lang="en-US" altLang="zh-CN" sz="2000" b="1" i="1" dirty="0" err="1">
                <a:ea typeface="宋体" panose="02010600030101010101" pitchFamily="2" charset="-122"/>
              </a:rPr>
              <a:t>MinPts</a:t>
            </a:r>
            <a:r>
              <a:rPr lang="en-US" altLang="zh-CN" sz="2000" dirty="0">
                <a:ea typeface="宋体" panose="02010600030101010101" pitchFamily="2" charset="-122"/>
              </a:rPr>
              <a:t> </a:t>
            </a:r>
            <a:endParaRPr lang="en-US" altLang="zh-CN" sz="2000" b="1" i="1" dirty="0">
              <a:ea typeface="宋体" panose="02010600030101010101" pitchFamily="2" charset="-122"/>
            </a:endParaRPr>
          </a:p>
        </p:txBody>
      </p:sp>
      <p:grpSp>
        <p:nvGrpSpPr>
          <p:cNvPr id="163844" name="Group 4"/>
          <p:cNvGrpSpPr>
            <a:grpSpLocks/>
          </p:cNvGrpSpPr>
          <p:nvPr/>
        </p:nvGrpSpPr>
        <p:grpSpPr bwMode="auto">
          <a:xfrm>
            <a:off x="6324600" y="4800600"/>
            <a:ext cx="3879850" cy="1663700"/>
            <a:chOff x="3316" y="2788"/>
            <a:chExt cx="2444" cy="1048"/>
          </a:xfrm>
        </p:grpSpPr>
        <p:grpSp>
          <p:nvGrpSpPr>
            <p:cNvPr id="163845" name="Group 5"/>
            <p:cNvGrpSpPr>
              <a:grpSpLocks/>
            </p:cNvGrpSpPr>
            <p:nvPr/>
          </p:nvGrpSpPr>
          <p:grpSpPr bwMode="auto">
            <a:xfrm>
              <a:off x="3316" y="2788"/>
              <a:ext cx="1048" cy="1048"/>
              <a:chOff x="3316" y="2788"/>
              <a:chExt cx="1048" cy="1048"/>
            </a:xfrm>
          </p:grpSpPr>
          <p:sp>
            <p:nvSpPr>
              <p:cNvPr id="163846" name="Oval 6"/>
              <p:cNvSpPr>
                <a:spLocks noChangeArrowheads="1"/>
              </p:cNvSpPr>
              <p:nvPr/>
            </p:nvSpPr>
            <p:spPr bwMode="auto">
              <a:xfrm>
                <a:off x="3386" y="3281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47" name="Oval 7"/>
              <p:cNvSpPr>
                <a:spLocks noChangeArrowheads="1"/>
              </p:cNvSpPr>
              <p:nvPr/>
            </p:nvSpPr>
            <p:spPr bwMode="auto">
              <a:xfrm>
                <a:off x="3598" y="3351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48" name="Oval 8"/>
              <p:cNvSpPr>
                <a:spLocks noChangeArrowheads="1"/>
              </p:cNvSpPr>
              <p:nvPr/>
            </p:nvSpPr>
            <p:spPr bwMode="auto">
              <a:xfrm>
                <a:off x="3598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49" name="Oval 9"/>
              <p:cNvSpPr>
                <a:spLocks noChangeArrowheads="1"/>
              </p:cNvSpPr>
              <p:nvPr/>
            </p:nvSpPr>
            <p:spPr bwMode="auto">
              <a:xfrm>
                <a:off x="3316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0" name="Oval 10"/>
              <p:cNvSpPr>
                <a:spLocks noChangeArrowheads="1"/>
              </p:cNvSpPr>
              <p:nvPr/>
            </p:nvSpPr>
            <p:spPr bwMode="auto">
              <a:xfrm>
                <a:off x="3457" y="342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1" name="Oval 11"/>
              <p:cNvSpPr>
                <a:spLocks noChangeArrowheads="1"/>
              </p:cNvSpPr>
              <p:nvPr/>
            </p:nvSpPr>
            <p:spPr bwMode="auto">
              <a:xfrm>
                <a:off x="3457" y="3562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2" name="Oval 12"/>
              <p:cNvSpPr>
                <a:spLocks noChangeArrowheads="1"/>
              </p:cNvSpPr>
              <p:nvPr/>
            </p:nvSpPr>
            <p:spPr bwMode="auto">
              <a:xfrm>
                <a:off x="3668" y="3633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3" name="Oval 13"/>
              <p:cNvSpPr>
                <a:spLocks noChangeArrowheads="1"/>
              </p:cNvSpPr>
              <p:nvPr/>
            </p:nvSpPr>
            <p:spPr bwMode="auto">
              <a:xfrm>
                <a:off x="3668" y="2788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4" name="Oval 14"/>
              <p:cNvSpPr>
                <a:spLocks noChangeArrowheads="1"/>
              </p:cNvSpPr>
              <p:nvPr/>
            </p:nvSpPr>
            <p:spPr bwMode="auto">
              <a:xfrm>
                <a:off x="3668" y="2999"/>
                <a:ext cx="62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5" name="Oval 15"/>
              <p:cNvSpPr>
                <a:spLocks noChangeArrowheads="1"/>
              </p:cNvSpPr>
              <p:nvPr/>
            </p:nvSpPr>
            <p:spPr bwMode="auto">
              <a:xfrm>
                <a:off x="4090" y="3422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6" name="Oval 16"/>
              <p:cNvSpPr>
                <a:spLocks noChangeArrowheads="1"/>
              </p:cNvSpPr>
              <p:nvPr/>
            </p:nvSpPr>
            <p:spPr bwMode="auto">
              <a:xfrm>
                <a:off x="3950" y="3140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7" name="Oval 17"/>
              <p:cNvSpPr>
                <a:spLocks noChangeArrowheads="1"/>
              </p:cNvSpPr>
              <p:nvPr/>
            </p:nvSpPr>
            <p:spPr bwMode="auto">
              <a:xfrm>
                <a:off x="3598" y="3492"/>
                <a:ext cx="62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8" name="Oval 18"/>
              <p:cNvSpPr>
                <a:spLocks noChangeArrowheads="1"/>
              </p:cNvSpPr>
              <p:nvPr/>
            </p:nvSpPr>
            <p:spPr bwMode="auto">
              <a:xfrm>
                <a:off x="3738" y="3351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59" name="Oval 19"/>
              <p:cNvSpPr>
                <a:spLocks noChangeArrowheads="1"/>
              </p:cNvSpPr>
              <p:nvPr/>
            </p:nvSpPr>
            <p:spPr bwMode="auto">
              <a:xfrm>
                <a:off x="3879" y="3562"/>
                <a:ext cx="63" cy="6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60" name="Oval 20"/>
              <p:cNvSpPr>
                <a:spLocks noChangeArrowheads="1"/>
              </p:cNvSpPr>
              <p:nvPr/>
            </p:nvSpPr>
            <p:spPr bwMode="auto">
              <a:xfrm>
                <a:off x="4231" y="3633"/>
                <a:ext cx="63" cy="62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61" name="Oval 21"/>
              <p:cNvSpPr>
                <a:spLocks noChangeArrowheads="1"/>
              </p:cNvSpPr>
              <p:nvPr/>
            </p:nvSpPr>
            <p:spPr bwMode="auto">
              <a:xfrm>
                <a:off x="3457" y="3140"/>
                <a:ext cx="696" cy="696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3862" name="Rectangle 22"/>
              <p:cNvSpPr>
                <a:spLocks noChangeArrowheads="1"/>
              </p:cNvSpPr>
              <p:nvPr/>
            </p:nvSpPr>
            <p:spPr bwMode="auto">
              <a:xfrm>
                <a:off x="3984" y="2976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p</a:t>
                </a:r>
              </a:p>
            </p:txBody>
          </p:sp>
          <p:sp>
            <p:nvSpPr>
              <p:cNvPr id="163863" name="Rectangle 23"/>
              <p:cNvSpPr>
                <a:spLocks noChangeArrowheads="1"/>
              </p:cNvSpPr>
              <p:nvPr/>
            </p:nvSpPr>
            <p:spPr bwMode="auto">
              <a:xfrm>
                <a:off x="3792" y="3216"/>
                <a:ext cx="240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q</a:t>
                </a:r>
              </a:p>
            </p:txBody>
          </p:sp>
        </p:grpSp>
        <p:sp>
          <p:nvSpPr>
            <p:cNvPr id="163864" name="Rectangle 24"/>
            <p:cNvSpPr>
              <a:spLocks noChangeArrowheads="1"/>
            </p:cNvSpPr>
            <p:nvPr/>
          </p:nvSpPr>
          <p:spPr bwMode="auto">
            <a:xfrm>
              <a:off x="4608" y="2976"/>
              <a:ext cx="1152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MinPts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= 5</a:t>
              </a:r>
            </a:p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Eps = 1 cm</a:t>
              </a:r>
            </a:p>
          </p:txBody>
        </p:sp>
      </p:grpSp>
      <p:cxnSp>
        <p:nvCxnSpPr>
          <p:cNvPr id="25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615666"/>
      </p:ext>
    </p:extLst>
  </p:cSld>
  <p:clrMapOvr>
    <a:masterClrMapping/>
  </p:clrMapOvr>
  <p:transition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1297" y="1321525"/>
            <a:ext cx="11227526" cy="2954384"/>
          </a:xfrm>
        </p:spPr>
        <p:txBody>
          <a:bodyPr>
            <a:normAutofit fontScale="77500" lnSpcReduction="20000"/>
          </a:bodyPr>
          <a:lstStyle/>
          <a:p>
            <a:pPr marL="50800" indent="0" algn="just">
              <a:spcBef>
                <a:spcPct val="50000"/>
              </a:spcBef>
              <a:buNone/>
            </a:pPr>
            <a:r>
              <a:rPr lang="en-US" b="1" dirty="0" smtClean="0"/>
              <a:t>Epsilon value:</a:t>
            </a:r>
            <a:r>
              <a:rPr lang="en-US" dirty="0" smtClean="0"/>
              <a:t> </a:t>
            </a:r>
            <a:r>
              <a:rPr lang="en-US" dirty="0"/>
              <a:t>This value indicates some distance around a point, which can be visualized as a circle with a </a:t>
            </a:r>
            <a:r>
              <a:rPr lang="en-US" dirty="0" smtClean="0"/>
              <a:t>diameter </a:t>
            </a:r>
            <a:r>
              <a:rPr lang="en-US" dirty="0"/>
              <a:t>of </a:t>
            </a:r>
            <a:r>
              <a:rPr lang="en-US" dirty="0" smtClean="0"/>
              <a:t>epsilon </a:t>
            </a:r>
            <a:r>
              <a:rPr lang="en-US" dirty="0"/>
              <a:t>around a point</a:t>
            </a:r>
            <a:r>
              <a:rPr lang="en-US" dirty="0" smtClean="0"/>
              <a:t>.</a:t>
            </a:r>
          </a:p>
          <a:p>
            <a:pPr marL="50800" indent="0">
              <a:spcBef>
                <a:spcPct val="50000"/>
              </a:spcBef>
              <a:buNone/>
            </a:pPr>
            <a:endParaRPr lang="en-US" dirty="0"/>
          </a:p>
          <a:p>
            <a:pPr marL="50800" indent="0" algn="just">
              <a:spcBef>
                <a:spcPct val="50000"/>
              </a:spcBef>
              <a:buNone/>
            </a:pPr>
            <a:r>
              <a:rPr lang="en-US" b="1" dirty="0" smtClean="0"/>
              <a:t>Minimum </a:t>
            </a:r>
            <a:r>
              <a:rPr lang="en-US" b="1" dirty="0"/>
              <a:t>number of </a:t>
            </a:r>
            <a:r>
              <a:rPr lang="en-US" b="1" dirty="0" smtClean="0"/>
              <a:t>samples:</a:t>
            </a:r>
            <a:r>
              <a:rPr lang="en-US" dirty="0" smtClean="0"/>
              <a:t> </a:t>
            </a:r>
            <a:r>
              <a:rPr lang="en-US" dirty="0"/>
              <a:t>This number indicates the minimum number of samples (including the point itself) that should be within the epsilon range (i.e., the circle) for a point to be considered a </a:t>
            </a:r>
            <a:r>
              <a:rPr lang="en-US" i="1" dirty="0"/>
              <a:t>core point</a:t>
            </a:r>
            <a:r>
              <a:rPr lang="en-US" dirty="0" smtClean="0"/>
              <a:t>.</a:t>
            </a:r>
          </a:p>
          <a:p>
            <a:pPr marL="50800" indent="0">
              <a:spcBef>
                <a:spcPct val="50000"/>
              </a:spcBef>
              <a:buNone/>
            </a:pPr>
            <a:endParaRPr lang="en-US" dirty="0"/>
          </a:p>
          <a:p>
            <a:pPr marL="50800" indent="0" algn="just">
              <a:spcBef>
                <a:spcPct val="50000"/>
              </a:spcBef>
              <a:buNone/>
            </a:pPr>
            <a:r>
              <a:rPr lang="en-US" dirty="0" smtClean="0"/>
              <a:t>                                                             Reachable points and outlier(s).</a:t>
            </a:r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63" y="3762102"/>
            <a:ext cx="1393797" cy="1387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27" y="4345577"/>
            <a:ext cx="1863438" cy="2303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7" y="3607756"/>
            <a:ext cx="3381782" cy="2583902"/>
          </a:xfrm>
          <a:prstGeom prst="rect">
            <a:avLst/>
          </a:prstGeom>
        </p:spPr>
      </p:pic>
      <p:sp>
        <p:nvSpPr>
          <p:cNvPr id="2" name="Curved Right Arrow 1"/>
          <p:cNvSpPr/>
          <p:nvPr/>
        </p:nvSpPr>
        <p:spPr>
          <a:xfrm>
            <a:off x="5947954" y="4258491"/>
            <a:ext cx="888274" cy="11582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109176"/>
      </p:ext>
    </p:extLst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566055" y="1489164"/>
            <a:ext cx="11286309" cy="499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/>
              <a:t>Requirements for Clustering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Science: 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Scalability</a:t>
            </a:r>
            <a:endParaRPr lang="en-US" altLang="en-US" sz="2000" dirty="0"/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Ability </a:t>
            </a:r>
            <a:r>
              <a:rPr lang="en-US" altLang="en-US" sz="2000" dirty="0"/>
              <a:t>to deal with different types of attributes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Discovery </a:t>
            </a:r>
            <a:r>
              <a:rPr lang="en-US" altLang="en-US" sz="2000" dirty="0"/>
              <a:t>of clusters with arbitrary shape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Minimal </a:t>
            </a:r>
            <a:r>
              <a:rPr lang="en-US" altLang="en-US" sz="2000" dirty="0"/>
              <a:t>domain knowledge required to determine input parameters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Ability </a:t>
            </a:r>
            <a:r>
              <a:rPr lang="en-US" altLang="en-US" sz="2000" dirty="0"/>
              <a:t>to deal with noise and outliers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Insensitivity </a:t>
            </a:r>
            <a:r>
              <a:rPr lang="en-US" altLang="en-US" sz="2000" dirty="0"/>
              <a:t>to order of input records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Robustness </a:t>
            </a:r>
            <a:r>
              <a:rPr lang="en-US" altLang="en-US" sz="2000" dirty="0" err="1"/>
              <a:t>wrt</a:t>
            </a:r>
            <a:r>
              <a:rPr lang="en-US" altLang="en-US" sz="2000" dirty="0"/>
              <a:t> high dimensionality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Incorporation </a:t>
            </a:r>
            <a:r>
              <a:rPr lang="en-US" altLang="en-US" sz="2000" dirty="0"/>
              <a:t>of user-specified constraints</a:t>
            </a:r>
          </a:p>
          <a:p>
            <a:pPr algn="l">
              <a:lnSpc>
                <a:spcPct val="110000"/>
              </a:lnSpc>
            </a:pPr>
            <a:r>
              <a:rPr lang="en-US" altLang="en-US" sz="2000" dirty="0" smtClean="0"/>
              <a:t>    Interpretability </a:t>
            </a:r>
            <a:r>
              <a:rPr lang="en-US" altLang="en-US" sz="2000" dirty="0"/>
              <a:t>and </a:t>
            </a:r>
            <a:r>
              <a:rPr lang="en-US" altLang="en-US" sz="2000" dirty="0" smtClean="0"/>
              <a:t>usability</a:t>
            </a:r>
            <a:endParaRPr lang="en-US" altLang="en-US" sz="20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117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43" y="1617890"/>
            <a:ext cx="6785474" cy="431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5707"/>
      </p:ext>
    </p:extLst>
  </p:cSld>
  <p:clrMapOvr>
    <a:masterClrMapping/>
  </p:clrMapOvr>
  <p:transition>
    <p:strips dir="r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5542" y="1397726"/>
            <a:ext cx="10994571" cy="1589314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Relies on a </a:t>
            </a:r>
            <a:r>
              <a:rPr lang="en-US" altLang="zh-CN" sz="2400" i="1" dirty="0">
                <a:ea typeface="宋体" panose="02010600030101010101" pitchFamily="2" charset="-122"/>
              </a:rPr>
              <a:t>density-based</a:t>
            </a:r>
            <a:r>
              <a:rPr lang="en-US" altLang="zh-CN" sz="2400" dirty="0">
                <a:ea typeface="宋体" panose="02010600030101010101" pitchFamily="2" charset="-122"/>
              </a:rPr>
              <a:t> notion of cluster: </a:t>
            </a:r>
            <a:r>
              <a:rPr lang="en-US" altLang="zh-CN" sz="2400" dirty="0" smtClean="0">
                <a:ea typeface="宋体" panose="02010600030101010101" pitchFamily="2" charset="-122"/>
              </a:rPr>
              <a:t>A </a:t>
            </a:r>
            <a:r>
              <a:rPr lang="en-US" altLang="zh-CN" sz="2400" i="1" dirty="0">
                <a:ea typeface="宋体" panose="02010600030101010101" pitchFamily="2" charset="-122"/>
              </a:rPr>
              <a:t>cluster</a:t>
            </a:r>
            <a:r>
              <a:rPr lang="en-US" altLang="zh-CN" sz="2400" dirty="0">
                <a:ea typeface="宋体" panose="02010600030101010101" pitchFamily="2" charset="-122"/>
              </a:rPr>
              <a:t> is defined as a maximal set of density-connected </a:t>
            </a:r>
            <a:r>
              <a:rPr lang="en-US" altLang="zh-CN" sz="2400" dirty="0" smtClean="0">
                <a:ea typeface="宋体" panose="02010600030101010101" pitchFamily="2" charset="-122"/>
              </a:rPr>
              <a:t>points.</a:t>
            </a:r>
            <a:endParaRPr lang="en-US" altLang="zh-CN" sz="24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Discovers clusters of arbitrary </a:t>
            </a:r>
            <a:r>
              <a:rPr lang="en-US" altLang="zh-CN" sz="2400" dirty="0" smtClean="0">
                <a:ea typeface="宋体" panose="02010600030101010101" pitchFamily="2" charset="-122"/>
              </a:rPr>
              <a:t>shape </a:t>
            </a:r>
            <a:r>
              <a:rPr lang="en-US" altLang="zh-CN" sz="2400" dirty="0">
                <a:ea typeface="宋体" panose="02010600030101010101" pitchFamily="2" charset="-122"/>
              </a:rPr>
              <a:t>in spatial databases with </a:t>
            </a:r>
            <a:r>
              <a:rPr lang="en-US" altLang="zh-CN" sz="2400" dirty="0" smtClean="0">
                <a:ea typeface="宋体" panose="02010600030101010101" pitchFamily="2" charset="-122"/>
              </a:rPr>
              <a:t>noise.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grpSp>
        <p:nvGrpSpPr>
          <p:cNvPr id="165892" name="Group 4"/>
          <p:cNvGrpSpPr>
            <a:grpSpLocks/>
          </p:cNvGrpSpPr>
          <p:nvPr/>
        </p:nvGrpSpPr>
        <p:grpSpPr bwMode="auto">
          <a:xfrm>
            <a:off x="2457994" y="3261358"/>
            <a:ext cx="6964680" cy="3052355"/>
            <a:chOff x="672" y="1824"/>
            <a:chExt cx="4608" cy="2112"/>
          </a:xfrm>
        </p:grpSpPr>
        <p:sp>
          <p:nvSpPr>
            <p:cNvPr id="165893" name="Oval 5"/>
            <p:cNvSpPr>
              <a:spLocks noChangeArrowheads="1"/>
            </p:cNvSpPr>
            <p:nvPr/>
          </p:nvSpPr>
          <p:spPr bwMode="auto">
            <a:xfrm>
              <a:off x="1872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4" name="Oval 6"/>
            <p:cNvSpPr>
              <a:spLocks noChangeArrowheads="1"/>
            </p:cNvSpPr>
            <p:nvPr/>
          </p:nvSpPr>
          <p:spPr bwMode="auto">
            <a:xfrm>
              <a:off x="1824" y="273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5" name="Oval 7"/>
            <p:cNvSpPr>
              <a:spLocks noChangeArrowheads="1"/>
            </p:cNvSpPr>
            <p:nvPr/>
          </p:nvSpPr>
          <p:spPr bwMode="auto">
            <a:xfrm>
              <a:off x="2064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6" name="Oval 8"/>
            <p:cNvSpPr>
              <a:spLocks noChangeArrowheads="1"/>
            </p:cNvSpPr>
            <p:nvPr/>
          </p:nvSpPr>
          <p:spPr bwMode="auto">
            <a:xfrm>
              <a:off x="2160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7" name="Oval 9"/>
            <p:cNvSpPr>
              <a:spLocks noChangeArrowheads="1"/>
            </p:cNvSpPr>
            <p:nvPr/>
          </p:nvSpPr>
          <p:spPr bwMode="auto">
            <a:xfrm>
              <a:off x="2256" y="292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8" name="Oval 10"/>
            <p:cNvSpPr>
              <a:spLocks noChangeArrowheads="1"/>
            </p:cNvSpPr>
            <p:nvPr/>
          </p:nvSpPr>
          <p:spPr bwMode="auto">
            <a:xfrm>
              <a:off x="1872" y="297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899" name="Oval 11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0" name="Oval 12"/>
            <p:cNvSpPr>
              <a:spLocks noChangeArrowheads="1"/>
            </p:cNvSpPr>
            <p:nvPr/>
          </p:nvSpPr>
          <p:spPr bwMode="auto">
            <a:xfrm>
              <a:off x="1968" y="336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1" name="Oval 13"/>
            <p:cNvSpPr>
              <a:spLocks noChangeArrowheads="1"/>
            </p:cNvSpPr>
            <p:nvPr/>
          </p:nvSpPr>
          <p:spPr bwMode="auto">
            <a:xfrm>
              <a:off x="2208" y="350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2" name="Oval 14"/>
            <p:cNvSpPr>
              <a:spLocks noChangeArrowheads="1"/>
            </p:cNvSpPr>
            <p:nvPr/>
          </p:nvSpPr>
          <p:spPr bwMode="auto">
            <a:xfrm>
              <a:off x="2304" y="36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3" name="Oval 15"/>
            <p:cNvSpPr>
              <a:spLocks noChangeArrowheads="1"/>
            </p:cNvSpPr>
            <p:nvPr/>
          </p:nvSpPr>
          <p:spPr bwMode="auto">
            <a:xfrm>
              <a:off x="2256" y="326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4" name="Oval 16"/>
            <p:cNvSpPr>
              <a:spLocks noChangeArrowheads="1"/>
            </p:cNvSpPr>
            <p:nvPr/>
          </p:nvSpPr>
          <p:spPr bwMode="auto">
            <a:xfrm>
              <a:off x="2880" y="192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5" name="Oval 17"/>
            <p:cNvSpPr>
              <a:spLocks noChangeArrowheads="1"/>
            </p:cNvSpPr>
            <p:nvPr/>
          </p:nvSpPr>
          <p:spPr bwMode="auto">
            <a:xfrm>
              <a:off x="2976" y="249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6" name="Oval 18"/>
            <p:cNvSpPr>
              <a:spLocks noChangeArrowheads="1"/>
            </p:cNvSpPr>
            <p:nvPr/>
          </p:nvSpPr>
          <p:spPr bwMode="auto">
            <a:xfrm>
              <a:off x="2832" y="2688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7" name="Oval 19"/>
            <p:cNvSpPr>
              <a:spLocks noChangeArrowheads="1"/>
            </p:cNvSpPr>
            <p:nvPr/>
          </p:nvSpPr>
          <p:spPr bwMode="auto">
            <a:xfrm>
              <a:off x="3168" y="278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8" name="Oval 20"/>
            <p:cNvSpPr>
              <a:spLocks noChangeArrowheads="1"/>
            </p:cNvSpPr>
            <p:nvPr/>
          </p:nvSpPr>
          <p:spPr bwMode="auto">
            <a:xfrm>
              <a:off x="3264" y="2544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09" name="Oval 21"/>
            <p:cNvSpPr>
              <a:spLocks noChangeArrowheads="1"/>
            </p:cNvSpPr>
            <p:nvPr/>
          </p:nvSpPr>
          <p:spPr bwMode="auto">
            <a:xfrm>
              <a:off x="2976" y="2880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0" name="Rectangle 22"/>
            <p:cNvSpPr>
              <a:spLocks noChangeArrowheads="1"/>
            </p:cNvSpPr>
            <p:nvPr/>
          </p:nvSpPr>
          <p:spPr bwMode="auto">
            <a:xfrm>
              <a:off x="1392" y="1824"/>
              <a:ext cx="2448" cy="21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1" name="Oval 23"/>
            <p:cNvSpPr>
              <a:spLocks noChangeArrowheads="1"/>
            </p:cNvSpPr>
            <p:nvPr/>
          </p:nvSpPr>
          <p:spPr bwMode="auto">
            <a:xfrm>
              <a:off x="1584" y="230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2" name="Oval 24"/>
            <p:cNvSpPr>
              <a:spLocks noChangeArrowheads="1"/>
            </p:cNvSpPr>
            <p:nvPr/>
          </p:nvSpPr>
          <p:spPr bwMode="auto">
            <a:xfrm>
              <a:off x="1872" y="2880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3" name="Oval 25"/>
            <p:cNvSpPr>
              <a:spLocks noChangeArrowheads="1"/>
            </p:cNvSpPr>
            <p:nvPr/>
          </p:nvSpPr>
          <p:spPr bwMode="auto">
            <a:xfrm>
              <a:off x="2688" y="1824"/>
              <a:ext cx="576" cy="62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914" name="AutoShape 26"/>
            <p:cNvSpPr>
              <a:spLocks/>
            </p:cNvSpPr>
            <p:nvPr/>
          </p:nvSpPr>
          <p:spPr bwMode="auto">
            <a:xfrm>
              <a:off x="1094" y="3124"/>
              <a:ext cx="576" cy="237"/>
            </a:xfrm>
            <a:prstGeom prst="borderCallout1">
              <a:avLst>
                <a:gd name="adj1" fmla="val 18750"/>
                <a:gd name="adj2" fmla="val 108333"/>
                <a:gd name="adj3" fmla="val 18750"/>
                <a:gd name="adj4" fmla="val 16875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Core</a:t>
              </a:r>
            </a:p>
          </p:txBody>
        </p:sp>
        <p:sp>
          <p:nvSpPr>
            <p:cNvPr id="165915" name="AutoShape 27"/>
            <p:cNvSpPr>
              <a:spLocks/>
            </p:cNvSpPr>
            <p:nvPr/>
          </p:nvSpPr>
          <p:spPr bwMode="auto">
            <a:xfrm>
              <a:off x="672" y="2523"/>
              <a:ext cx="817" cy="237"/>
            </a:xfrm>
            <a:prstGeom prst="borderCallout1">
              <a:avLst>
                <a:gd name="adj1" fmla="val 14458"/>
                <a:gd name="adj2" fmla="val 105884"/>
                <a:gd name="adj3" fmla="val 14458"/>
                <a:gd name="adj4" fmla="val 14852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Border</a:t>
              </a:r>
            </a:p>
          </p:txBody>
        </p:sp>
        <p:sp>
          <p:nvSpPr>
            <p:cNvPr id="165916" name="AutoShape 28"/>
            <p:cNvSpPr>
              <a:spLocks/>
            </p:cNvSpPr>
            <p:nvPr/>
          </p:nvSpPr>
          <p:spPr bwMode="auto">
            <a:xfrm>
              <a:off x="3697" y="1921"/>
              <a:ext cx="824" cy="237"/>
            </a:xfrm>
            <a:prstGeom prst="borderCallout1">
              <a:avLst>
                <a:gd name="adj1" fmla="val 24491"/>
                <a:gd name="adj2" fmla="val -5810"/>
                <a:gd name="adj3" fmla="val 21431"/>
                <a:gd name="adj4" fmla="val -8281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Outlier</a:t>
              </a:r>
            </a:p>
          </p:txBody>
        </p:sp>
        <p:sp>
          <p:nvSpPr>
            <p:cNvPr id="165917" name="Text Box 29"/>
            <p:cNvSpPr txBox="1">
              <a:spLocks noChangeArrowheads="1"/>
            </p:cNvSpPr>
            <p:nvPr/>
          </p:nvSpPr>
          <p:spPr bwMode="auto">
            <a:xfrm>
              <a:off x="4081" y="2736"/>
              <a:ext cx="1199" cy="4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Eps = 1cm</a:t>
              </a:r>
            </a:p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MinPts = 5</a:t>
              </a:r>
            </a:p>
          </p:txBody>
        </p:sp>
        <p:sp>
          <p:nvSpPr>
            <p:cNvPr id="165918" name="Oval 30"/>
            <p:cNvSpPr>
              <a:spLocks noChangeArrowheads="1"/>
            </p:cNvSpPr>
            <p:nvPr/>
          </p:nvSpPr>
          <p:spPr bwMode="auto">
            <a:xfrm>
              <a:off x="2400" y="3456"/>
              <a:ext cx="144" cy="14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32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39474"/>
      </p:ext>
    </p:extLst>
  </p:cSld>
  <p:clrMapOvr>
    <a:masterClrMapping/>
  </p:clrMapOvr>
  <p:transition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59823" y="1358537"/>
            <a:ext cx="10515600" cy="83724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DBSCAN </a:t>
            </a:r>
            <a:r>
              <a:rPr lang="en-US" altLang="en-US" sz="2800" dirty="0" smtClean="0"/>
              <a:t>Algorithm:</a:t>
            </a:r>
            <a:endParaRPr lang="en-US" altLang="en-US" sz="2800" dirty="0"/>
          </a:p>
        </p:txBody>
      </p:sp>
      <p:pic>
        <p:nvPicPr>
          <p:cNvPr id="422915" name="Picture 3" descr="C:\Documents and Settings\Administrator\Desktop\du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27" y="2327527"/>
            <a:ext cx="6130835" cy="4002978"/>
          </a:xfrm>
          <a:prstGeom prst="rect">
            <a:avLst/>
          </a:prstGeom>
          <a:noFill/>
          <a:ln w="381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5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8793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26757" y="1282565"/>
            <a:ext cx="7416800" cy="701675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ea typeface="宋体" panose="02010600030101010101" pitchFamily="2" charset="-122"/>
              </a:rPr>
              <a:t>DBSCAN algorithm: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5872" y="1963783"/>
            <a:ext cx="9827623" cy="3923211"/>
          </a:xfrm>
        </p:spPr>
        <p:txBody>
          <a:bodyPr/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Arbitrary select a point </a:t>
            </a:r>
            <a:r>
              <a:rPr lang="en-US" altLang="zh-CN" b="1" i="1" dirty="0">
                <a:ea typeface="宋体" panose="02010600030101010101" pitchFamily="2" charset="-122"/>
              </a:rPr>
              <a:t>p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Retrieve all points density-reachable from </a:t>
            </a:r>
            <a:r>
              <a:rPr lang="en-US" altLang="zh-CN" b="1" i="1" dirty="0">
                <a:ea typeface="宋体" panose="02010600030101010101" pitchFamily="2" charset="-122"/>
              </a:rPr>
              <a:t>p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wrt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b="1" i="1" dirty="0">
                <a:ea typeface="宋体" panose="02010600030101010101" pitchFamily="2" charset="-122"/>
              </a:rPr>
              <a:t>Eps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b="1" i="1" dirty="0" err="1">
                <a:ea typeface="宋体" panose="02010600030101010101" pitchFamily="2" charset="-122"/>
              </a:rPr>
              <a:t>MinPts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If </a:t>
            </a:r>
            <a:r>
              <a:rPr lang="en-US" altLang="zh-CN" b="1" i="1" dirty="0">
                <a:ea typeface="宋体" panose="02010600030101010101" pitchFamily="2" charset="-122"/>
              </a:rPr>
              <a:t>p</a:t>
            </a:r>
            <a:r>
              <a:rPr lang="en-US" altLang="zh-CN" dirty="0">
                <a:ea typeface="宋体" panose="02010600030101010101" pitchFamily="2" charset="-122"/>
              </a:rPr>
              <a:t> is a core point, a cluster is formed.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If </a:t>
            </a:r>
            <a:r>
              <a:rPr lang="en-US" altLang="zh-CN" b="1" i="1" dirty="0">
                <a:ea typeface="宋体" panose="02010600030101010101" pitchFamily="2" charset="-122"/>
              </a:rPr>
              <a:t>p</a:t>
            </a:r>
            <a:r>
              <a:rPr lang="en-US" altLang="zh-CN" dirty="0">
                <a:ea typeface="宋体" panose="02010600030101010101" pitchFamily="2" charset="-122"/>
              </a:rPr>
              <a:t> is a border point, no points are density-reachable from </a:t>
            </a:r>
            <a:r>
              <a:rPr lang="en-US" altLang="zh-CN" b="1" i="1" dirty="0">
                <a:ea typeface="宋体" panose="02010600030101010101" pitchFamily="2" charset="-122"/>
              </a:rPr>
              <a:t>p</a:t>
            </a:r>
            <a:r>
              <a:rPr lang="en-US" altLang="zh-CN" dirty="0">
                <a:ea typeface="宋体" panose="02010600030101010101" pitchFamily="2" charset="-122"/>
              </a:rPr>
              <a:t> and DBSCAN visits the next point of the database.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dirty="0">
                <a:ea typeface="宋体" panose="02010600030101010101" pitchFamily="2" charset="-122"/>
              </a:rPr>
              <a:t>Continue the process until all of the points have been processed.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207113"/>
      </p:ext>
    </p:extLst>
  </p:cSld>
  <p:clrMapOvr>
    <a:masterClrMapping/>
  </p:clrMapOvr>
  <p:transition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223" y="1541417"/>
            <a:ext cx="1085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Apply DBSCAN clustering algorithm to random data set to develop anomaly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(outlier) detection in Python.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060" y="2511606"/>
            <a:ext cx="92011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93822"/>
      </p:ext>
    </p:extLst>
  </p:cSld>
  <p:clrMapOvr>
    <a:masterClrMapping/>
  </p:clrMapOvr>
  <p:transition>
    <p:strips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932" y="1375954"/>
            <a:ext cx="1085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(continues):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1" y="2008849"/>
            <a:ext cx="9384437" cy="44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81716"/>
      </p:ext>
    </p:extLst>
  </p:cSld>
  <p:clrMapOvr>
    <a:masterClrMapping/>
  </p:clrMapOvr>
  <p:transition>
    <p:strips dir="r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223" y="1541417"/>
            <a:ext cx="1085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(continues): Output: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70" y="1489166"/>
            <a:ext cx="3849816" cy="5248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2514" y="4955178"/>
            <a:ext cx="395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Red points show the anomalies (outliers).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611291" y="4955178"/>
            <a:ext cx="426720" cy="23513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99604"/>
      </p:ext>
    </p:extLst>
  </p:cSld>
  <p:clrMapOvr>
    <a:masterClrMapping/>
  </p:clrMapOvr>
  <p:transition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931" y="1367246"/>
            <a:ext cx="112427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What’s nice about DBSCAN is that you don’t have to specify the number of clusters to use it. 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All we need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is a function to calculate the distance between values and some guidance for what amount of distance is considered </a:t>
            </a:r>
            <a:r>
              <a:rPr lang="en-US" sz="20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DBSCAN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also produces more reasonable results than 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-means across a variety of different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distributions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234" y="3215105"/>
            <a:ext cx="8569915" cy="299181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69029" y="3823073"/>
            <a:ext cx="235131" cy="174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560320" y="5259987"/>
            <a:ext cx="269966" cy="1480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oogle Shape;91;p1"/>
          <p:cNvCxnSpPr/>
          <p:nvPr/>
        </p:nvCxnSpPr>
        <p:spPr>
          <a:xfrm>
            <a:off x="1471749" y="4624264"/>
            <a:ext cx="8368937" cy="1741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62691271"/>
      </p:ext>
    </p:extLst>
  </p:cSld>
  <p:clrMapOvr>
    <a:masterClrMapping/>
  </p:clrMapOvr>
  <p:transition>
    <p:strips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5095" y="1314485"/>
            <a:ext cx="11103431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Nonnegative Matrix Factorization (NMF)</a:t>
            </a:r>
            <a:r>
              <a:rPr lang="en-US" sz="30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Non-negative matrix factorization (NMF) clustering algorithm is used in a vast number of fields including image processing, text mining, clustering, collaborative filtering, and recommender systems.</a:t>
            </a:r>
          </a:p>
          <a:p>
            <a:endParaRPr lang="en-US" sz="2400" dirty="0"/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NMF provides an unsupervised linear representation of the data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 It is a </a:t>
            </a:r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low-rank approximation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use nonnegative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factors: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•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Nonnegativity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induces sparsity. </a:t>
            </a: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•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Nonnegativity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leads to part-based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decompositions.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NMF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produces part-based representations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(learning) of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data.</a:t>
            </a:r>
          </a:p>
        </p:txBody>
      </p:sp>
      <p:cxnSp>
        <p:nvCxnSpPr>
          <p:cNvPr id="6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7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27697"/>
            <a:ext cx="11016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Problem definition in an example (Grocery purchases)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Let’s put the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clients as columns and products/ratings as rows of an array (let’s call it V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747" y="2969623"/>
            <a:ext cx="5246345" cy="2847703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557347" y="1306285"/>
            <a:ext cx="11286309" cy="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 smtClean="0"/>
              <a:t>Data storage, processing, modelling, and visualization in data science:</a:t>
            </a:r>
            <a:endParaRPr lang="en-US" altLang="en-US" sz="20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28" y="2131028"/>
            <a:ext cx="7010401" cy="44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6718" y="1488656"/>
            <a:ext cx="113211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goal in NMF is to approximate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data set matrix (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by the dot product of two arrays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Dimensions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of the arrays are defined by dimensions of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and number of components we set to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algorithm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If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has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rows and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columns and we want to decompose it to </a:t>
            </a:r>
            <a:r>
              <a:rPr lang="en-US" sz="2400" i="1" u="sng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then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has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rows, and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columns and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has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rows and 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columns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1001743" y="5826546"/>
            <a:ext cx="221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Original matrix (Data set)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    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 x </a:t>
            </a:r>
            <a:r>
              <a:rPr lang="en-US" i="1" dirty="0" smtClean="0">
                <a:solidFill>
                  <a:srgbClr val="FF0000"/>
                </a:solidFill>
              </a:rPr>
              <a:t>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42966" y="5839608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Coefficient matrix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   </a:t>
            </a:r>
            <a:r>
              <a:rPr lang="en-US" i="1" dirty="0" smtClean="0">
                <a:solidFill>
                  <a:srgbClr val="FF0000"/>
                </a:solidFill>
              </a:rPr>
              <a:t>k</a:t>
            </a:r>
            <a:r>
              <a:rPr lang="en-US" dirty="0" smtClean="0">
                <a:solidFill>
                  <a:srgbClr val="FF0000"/>
                </a:solidFill>
              </a:rPr>
              <a:t> x </a:t>
            </a:r>
            <a:r>
              <a:rPr lang="en-US" i="1" dirty="0" smtClean="0">
                <a:solidFill>
                  <a:srgbClr val="FF0000"/>
                </a:solidFill>
              </a:rPr>
              <a:t>m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92395" y="5852671"/>
            <a:ext cx="1632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Feature matrix</a:t>
            </a: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    </a:t>
            </a:r>
            <a:r>
              <a:rPr lang="en-US" i="1" dirty="0" smtClean="0">
                <a:solidFill>
                  <a:srgbClr val="FF0000"/>
                </a:solidFill>
              </a:rPr>
              <a:t>n</a:t>
            </a:r>
            <a:r>
              <a:rPr lang="en-US" dirty="0" smtClean="0">
                <a:solidFill>
                  <a:srgbClr val="FF0000"/>
                </a:solidFill>
              </a:rPr>
              <a:t> x </a:t>
            </a:r>
            <a:r>
              <a:rPr lang="en-US" i="1" dirty="0" smtClean="0">
                <a:solidFill>
                  <a:srgbClr val="FF0000"/>
                </a:solidFill>
              </a:rPr>
              <a:t>k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8" y="3907107"/>
            <a:ext cx="6305550" cy="1866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925828" y="4158965"/>
            <a:ext cx="3630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 smtClean="0">
                <a:solidFill>
                  <a:srgbClr val="FF0000"/>
                </a:solidFill>
              </a:rPr>
              <a:t>Definitiion</a:t>
            </a:r>
            <a:r>
              <a:rPr lang="en-US" sz="1800" dirty="0" smtClean="0">
                <a:solidFill>
                  <a:srgbClr val="FF0000"/>
                </a:solidFill>
              </a:rPr>
              <a:t>: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k </a:t>
            </a:r>
            <a:r>
              <a:rPr lang="en-US" sz="1800" dirty="0">
                <a:solidFill>
                  <a:srgbClr val="FF0000"/>
                </a:solidFill>
              </a:rPr>
              <a:t>-&gt; Low rank approximation of </a:t>
            </a:r>
            <a:r>
              <a:rPr lang="en-US" sz="1800" dirty="0" smtClean="0">
                <a:solidFill>
                  <a:srgbClr val="FF0000"/>
                </a:solidFill>
              </a:rPr>
              <a:t>V.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 smtClean="0">
                <a:solidFill>
                  <a:srgbClr val="FF0000"/>
                </a:solidFill>
              </a:rPr>
              <a:t>k </a:t>
            </a:r>
            <a:r>
              <a:rPr lang="en-US" sz="1800" dirty="0">
                <a:solidFill>
                  <a:srgbClr val="FF0000"/>
                </a:solidFill>
              </a:rPr>
              <a:t>≤ </a:t>
            </a:r>
            <a:r>
              <a:rPr lang="en-US" sz="1800" dirty="0" smtClean="0">
                <a:solidFill>
                  <a:srgbClr val="FF0000"/>
                </a:solidFill>
              </a:rPr>
              <a:t>min(</a:t>
            </a:r>
            <a:r>
              <a:rPr lang="en-US" sz="1800" dirty="0" err="1" smtClean="0">
                <a:solidFill>
                  <a:srgbClr val="FF0000"/>
                </a:solidFill>
              </a:rPr>
              <a:t>n,m</a:t>
            </a:r>
            <a:r>
              <a:rPr lang="en-US" sz="1800" dirty="0" smtClean="0">
                <a:solidFill>
                  <a:srgbClr val="FF0000"/>
                </a:solidFill>
              </a:rPr>
              <a:t>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4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9930" y="1305777"/>
            <a:ext cx="1101634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nonnegative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part refers to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V, W,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 — all the values have to be equal or greater than zero, i.e., non-negative.</a:t>
            </a:r>
          </a:p>
          <a:p>
            <a:endParaRPr lang="en-US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sually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it’s impossible to </a:t>
            </a:r>
            <a:r>
              <a:rPr lang="en-US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reconstruct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data matrix 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precisely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We want to be as </a:t>
            </a:r>
            <a:r>
              <a:rPr lang="en-US" sz="24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close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possible to the initial array. To measure the distance, we can use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Frobenius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(Euclidean) norm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96" y="3819696"/>
            <a:ext cx="3352544" cy="2433298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99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87187" y="1336410"/>
            <a:ext cx="10515600" cy="469339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en-US" dirty="0" smtClean="0"/>
              <a:t>NMF for face recognition: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70" y="1931512"/>
            <a:ext cx="9628095" cy="4786695"/>
          </a:xfrm>
          <a:prstGeom prst="rect">
            <a:avLst/>
          </a:prstGeom>
        </p:spPr>
      </p:pic>
      <p:cxnSp>
        <p:nvCxnSpPr>
          <p:cNvPr id="7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86652" y="1532709"/>
            <a:ext cx="33179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00B050"/>
                </a:solidFill>
              </a:rPr>
              <a:t>Note</a:t>
            </a:r>
            <a:r>
              <a:rPr lang="en-US" dirty="0" smtClean="0">
                <a:solidFill>
                  <a:srgbClr val="00B050"/>
                </a:solidFill>
              </a:rPr>
              <a:t>: You can realize the reconstruction error from both these images. They are not exactly the same. This difference is called ‘reconstruction error’.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384869" y="2586446"/>
            <a:ext cx="1166948" cy="592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9361714" y="2760617"/>
            <a:ext cx="444137" cy="539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103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587187" y="1162238"/>
            <a:ext cx="10515600" cy="469339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altLang="en-US" dirty="0" smtClean="0"/>
              <a:t>Reconstruction error:</a:t>
            </a:r>
          </a:p>
          <a:p>
            <a:pPr marL="50800" indent="0">
              <a:buNone/>
            </a:pPr>
            <a:endParaRPr lang="en-US" altLang="en-US" dirty="0"/>
          </a:p>
          <a:p>
            <a:pPr marL="50800" indent="0">
              <a:buNone/>
            </a:pPr>
            <a:endParaRPr lang="en-US" altLang="en-US" dirty="0" smtClean="0"/>
          </a:p>
          <a:p>
            <a:pPr marL="50800" indent="0">
              <a:buNone/>
            </a:pPr>
            <a:endParaRPr lang="en-US" altLang="en-US" dirty="0"/>
          </a:p>
          <a:p>
            <a:pPr marL="50800" indent="0">
              <a:buNone/>
            </a:pPr>
            <a:endParaRPr lang="en-US" altLang="en-US" dirty="0" smtClean="0"/>
          </a:p>
          <a:p>
            <a:pPr marL="50800" indent="0">
              <a:buNone/>
            </a:pPr>
            <a:endParaRPr lang="en-US" altLang="en-US" dirty="0"/>
          </a:p>
          <a:p>
            <a:pPr marL="50800" indent="0">
              <a:buNone/>
            </a:pPr>
            <a:endParaRPr lang="en-US" altLang="en-US" dirty="0" smtClean="0"/>
          </a:p>
          <a:p>
            <a:pPr marL="50800" indent="0">
              <a:buNone/>
            </a:pPr>
            <a:endParaRPr lang="en-US" altLang="en-US" dirty="0"/>
          </a:p>
          <a:p>
            <a:pPr marL="50800" indent="0" algn="just">
              <a:buNone/>
            </a:pPr>
            <a:r>
              <a:rPr lang="en-US" altLang="en-US" dirty="0" smtClean="0"/>
              <a:t>If we want to calculate the reconstruction e</a:t>
            </a:r>
            <a:r>
              <a:rPr lang="en-US" altLang="en-US" dirty="0" smtClean="0">
                <a:solidFill>
                  <a:schemeClr val="tx1"/>
                </a:solidFill>
              </a:rPr>
              <a:t>rror, we can use </a:t>
            </a:r>
            <a:r>
              <a:rPr lang="en-US" altLang="en-US" dirty="0" err="1" smtClean="0">
                <a:solidFill>
                  <a:schemeClr val="tx1"/>
                </a:solidFill>
              </a:rPr>
              <a:t>Frobenius</a:t>
            </a:r>
            <a:r>
              <a:rPr lang="en-US" altLang="en-US" dirty="0" smtClean="0">
                <a:solidFill>
                  <a:schemeClr val="tx1"/>
                </a:solidFill>
              </a:rPr>
              <a:t> (Euclidean) norm/formula from the Slide 51.</a:t>
            </a:r>
          </a:p>
        </p:txBody>
      </p:sp>
      <p:cxnSp>
        <p:nvCxnSpPr>
          <p:cNvPr id="7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24" y="1839549"/>
            <a:ext cx="6981354" cy="321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5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57347" y="1462531"/>
            <a:ext cx="110163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Interpretable </a:t>
            </a:r>
            <a:r>
              <a:rPr 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parts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NMF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expresses images as combinations of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patterns    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like the following example.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687" y="2927576"/>
            <a:ext cx="9647123" cy="1687967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15840" y="4685211"/>
            <a:ext cx="853440" cy="109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296297" y="4798423"/>
            <a:ext cx="1001486" cy="90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897189" y="4763589"/>
            <a:ext cx="3135085" cy="1079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2823" y="5817326"/>
            <a:ext cx="1201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Features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6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8638" y="1401571"/>
            <a:ext cx="1101634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Apply NMF clustering algorithm to the following data set (array) in Python.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Find W and H components.</a:t>
            </a:r>
          </a:p>
          <a:p>
            <a:endParaRPr lang="en-US" sz="1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Data = [ [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1, 1], [2, 1], [3, 1.2], [4, 1], [5, 0.8], [6, 1</a:t>
            </a:r>
            <a:r>
              <a:rPr lang="en-US" sz="2200" dirty="0" smtClean="0">
                <a:latin typeface="Calibri" panose="020F0502020204030204" pitchFamily="34" charset="0"/>
                <a:cs typeface="Calibri" panose="020F0502020204030204" pitchFamily="34" charset="0"/>
              </a:rPr>
              <a:t>] ]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03367" y="77743"/>
            <a:ext cx="10515600" cy="836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z="4400" dirty="0" smtClean="0"/>
              <a:t>III. Clustering Algorithms 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74" y="2760616"/>
            <a:ext cx="6437402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9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3e19dd39b_0_6"/>
          <p:cNvSpPr txBox="1">
            <a:spLocks noGrp="1"/>
          </p:cNvSpPr>
          <p:nvPr>
            <p:ph type="ctrTitle"/>
          </p:nvPr>
        </p:nvSpPr>
        <p:spPr>
          <a:xfrm>
            <a:off x="923108" y="304800"/>
            <a:ext cx="9960244" cy="679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sz="4400" dirty="0"/>
              <a:t>V</a:t>
            </a:r>
            <a:r>
              <a:rPr lang="en-US" sz="4400" dirty="0" smtClean="0"/>
              <a:t>I. References</a:t>
            </a:r>
            <a:endParaRPr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01189" y="1375953"/>
            <a:ext cx="100148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Introduction </a:t>
            </a:r>
            <a:r>
              <a:rPr lang="en-US" sz="2400" dirty="0"/>
              <a:t>to Data </a:t>
            </a:r>
            <a:r>
              <a:rPr lang="en-US" sz="2400" dirty="0" smtClean="0"/>
              <a:t>Mining, </a:t>
            </a:r>
            <a:r>
              <a:rPr lang="en-US" sz="2400" dirty="0"/>
              <a:t>Tan, Steinbach</a:t>
            </a:r>
            <a:r>
              <a:rPr lang="en-US" sz="2400" dirty="0" smtClean="0"/>
              <a:t>, </a:t>
            </a:r>
            <a:r>
              <a:rPr lang="en-US" sz="2400" dirty="0" err="1" smtClean="0"/>
              <a:t>Karpatne</a:t>
            </a:r>
            <a:r>
              <a:rPr lang="en-US" sz="2400" dirty="0"/>
              <a:t>, </a:t>
            </a:r>
            <a:r>
              <a:rPr lang="en-US" sz="2400" dirty="0" smtClean="0"/>
              <a:t>Kumar.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Michigan </a:t>
            </a:r>
            <a:r>
              <a:rPr lang="en-US" sz="2400" dirty="0"/>
              <a:t>State University, Data Mining, </a:t>
            </a:r>
            <a:r>
              <a:rPr lang="tr-TR" sz="2400" dirty="0">
                <a:hlinkClick r:id="rId3"/>
              </a:rPr>
              <a:t>http://www.cse.msu.edu/~</a:t>
            </a:r>
            <a:r>
              <a:rPr lang="tr-TR" sz="2400" dirty="0" smtClean="0">
                <a:hlinkClick r:id="rId3"/>
              </a:rPr>
              <a:t>ptan/dmbook/software</a:t>
            </a:r>
            <a:endParaRPr lang="en-US" sz="2400" dirty="0" smtClean="0"/>
          </a:p>
          <a:p>
            <a:r>
              <a:rPr lang="en-US" sz="2400" dirty="0" smtClean="0"/>
              <a:t>-   </a:t>
            </a: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://scipy-lectures.org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-   </a:t>
            </a:r>
            <a:r>
              <a:rPr lang="en-US" sz="2400" dirty="0" err="1" smtClean="0"/>
              <a:t>Scikit</a:t>
            </a:r>
            <a:r>
              <a:rPr lang="en-US" sz="2400" dirty="0" smtClean="0"/>
              <a:t> Learn Data </a:t>
            </a:r>
            <a:r>
              <a:rPr lang="en-US" sz="2400" dirty="0"/>
              <a:t>Science Library, </a:t>
            </a:r>
            <a:r>
              <a:rPr lang="en-US" sz="2400" dirty="0">
                <a:hlinkClick r:id="rId5"/>
              </a:rPr>
              <a:t>https://scikit-learn.org/stable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-   Dan Hebert, Data Warehousing/Mining, Comp 150 DW</a:t>
            </a:r>
          </a:p>
          <a:p>
            <a:r>
              <a:rPr lang="en-US" sz="2400" dirty="0" smtClean="0"/>
              <a:t>-   Clustering, Prentice Hall.</a:t>
            </a:r>
          </a:p>
          <a:p>
            <a:r>
              <a:rPr lang="en-US" sz="2400" dirty="0" smtClean="0"/>
              <a:t>-   </a:t>
            </a:r>
            <a:r>
              <a:rPr lang="en-US" sz="2400" dirty="0" smtClean="0">
                <a:hlinkClick r:id="rId6"/>
              </a:rPr>
              <a:t>www.kdnuggets.com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-   </a:t>
            </a:r>
            <a:r>
              <a:rPr lang="en-US" sz="2400" dirty="0" smtClean="0">
                <a:hlinkClick r:id="rId7"/>
              </a:rPr>
              <a:t>www.medium.com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-   </a:t>
            </a:r>
            <a:r>
              <a:rPr lang="en-US" sz="2400" dirty="0">
                <a:hlinkClick r:id="rId8"/>
              </a:rPr>
              <a:t>https://www.datatechnotes.com</a:t>
            </a:r>
            <a:r>
              <a:rPr lang="en-US" sz="2400" dirty="0" smtClean="0">
                <a:hlinkClick r:id="rId8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-   </a:t>
            </a:r>
            <a:r>
              <a:rPr lang="en-US" sz="2400" dirty="0" smtClean="0">
                <a:hlinkClick r:id="rId9"/>
              </a:rPr>
              <a:t>https</a:t>
            </a:r>
            <a:r>
              <a:rPr lang="en-US" sz="2400" dirty="0">
                <a:hlinkClick r:id="rId9"/>
              </a:rPr>
              <a:t>://www.geeksforgeeks.org</a:t>
            </a:r>
            <a:r>
              <a:rPr lang="en-US" sz="2400" dirty="0" smtClean="0">
                <a:hlinkClick r:id="rId9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-   </a:t>
            </a:r>
            <a:r>
              <a:rPr lang="en-US" sz="2400" dirty="0">
                <a:hlinkClick r:id="rId10"/>
              </a:rPr>
              <a:t>https://www.reneshbedre.com</a:t>
            </a:r>
            <a:r>
              <a:rPr lang="en-US" sz="2400" dirty="0" smtClean="0">
                <a:hlinkClick r:id="rId10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-   </a:t>
            </a:r>
            <a:r>
              <a:rPr lang="en-US" sz="2400" dirty="0" err="1" smtClean="0"/>
              <a:t>Artifical</a:t>
            </a:r>
            <a:r>
              <a:rPr lang="en-US" sz="2400" dirty="0" smtClean="0"/>
              <a:t> Intelligence: Principles and Techniques, Stanford University.</a:t>
            </a:r>
          </a:p>
        </p:txBody>
      </p:sp>
      <p:cxnSp>
        <p:nvCxnSpPr>
          <p:cNvPr id="4" name="Google Shape;91;p1"/>
          <p:cNvCxnSpPr/>
          <p:nvPr/>
        </p:nvCxnSpPr>
        <p:spPr>
          <a:xfrm>
            <a:off x="817075" y="1156627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2679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635724" y="1193073"/>
            <a:ext cx="11286309" cy="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 smtClean="0"/>
              <a:t>Data is growing very fast every minute (visual (image/video), text, etc.):</a:t>
            </a:r>
            <a:endParaRPr lang="en-US" altLang="en-US" sz="20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577" y="1872945"/>
            <a:ext cx="5947953" cy="489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sp>
        <p:nvSpPr>
          <p:cNvPr id="9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635724" y="1193073"/>
            <a:ext cx="11286309" cy="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 smtClean="0"/>
              <a:t>The lifecycle of machine learning/data science:</a:t>
            </a:r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484" y="1920400"/>
            <a:ext cx="6383385" cy="48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96" y="1450868"/>
            <a:ext cx="9198701" cy="50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9bfa9761_0_10"/>
          <p:cNvSpPr txBox="1">
            <a:spLocks noGrp="1"/>
          </p:cNvSpPr>
          <p:nvPr>
            <p:ph type="ctrTitle"/>
          </p:nvPr>
        </p:nvSpPr>
        <p:spPr>
          <a:xfrm>
            <a:off x="1296206" y="330925"/>
            <a:ext cx="9144000" cy="6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800" dirty="0" smtClean="0"/>
              <a:t>I. Several Application Domains and Facts</a:t>
            </a:r>
            <a:endParaRPr sz="4800" dirty="0"/>
          </a:p>
        </p:txBody>
      </p:sp>
      <p:cxnSp>
        <p:nvCxnSpPr>
          <p:cNvPr id="4" name="Google Shape;91;p1"/>
          <p:cNvCxnSpPr/>
          <p:nvPr/>
        </p:nvCxnSpPr>
        <p:spPr>
          <a:xfrm>
            <a:off x="764821" y="1200180"/>
            <a:ext cx="11008132" cy="8533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29517"/>
            <a:ext cx="7123611" cy="4782522"/>
          </a:xfrm>
          <a:prstGeom prst="rect">
            <a:avLst/>
          </a:prstGeom>
        </p:spPr>
      </p:pic>
      <p:sp>
        <p:nvSpPr>
          <p:cNvPr id="7" name="Google Shape;97;gc29bfa9761_0_10"/>
          <p:cNvSpPr txBox="1">
            <a:spLocks noGrp="1"/>
          </p:cNvSpPr>
          <p:nvPr>
            <p:ph type="subTitle" idx="1"/>
          </p:nvPr>
        </p:nvSpPr>
        <p:spPr>
          <a:xfrm>
            <a:off x="635724" y="1193073"/>
            <a:ext cx="11286309" cy="6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en-US" dirty="0" smtClean="0"/>
              <a:t>Where AI/Machine Learning/</a:t>
            </a:r>
            <a:r>
              <a:rPr lang="en-US" altLang="en-US" dirty="0"/>
              <a:t>IT (Information technologies)</a:t>
            </a:r>
            <a:r>
              <a:rPr lang="en-US" altLang="en-US" dirty="0" smtClean="0"/>
              <a:t> go? (by Gartner Inc.)</a:t>
            </a:r>
          </a:p>
        </p:txBody>
      </p:sp>
    </p:spTree>
    <p:extLst>
      <p:ext uri="{BB962C8B-B14F-4D97-AF65-F5344CB8AC3E}">
        <p14:creationId xmlns:p14="http://schemas.microsoft.com/office/powerpoint/2010/main" val="369525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15000</TotalTime>
  <Words>1931</Words>
  <Application>Microsoft Office PowerPoint</Application>
  <PresentationFormat>Widescreen</PresentationFormat>
  <Paragraphs>512</Paragraphs>
  <Slides>56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70" baseType="lpstr">
      <vt:lpstr>宋体</vt:lpstr>
      <vt:lpstr>宋体</vt:lpstr>
      <vt:lpstr>Arial</vt:lpstr>
      <vt:lpstr>Calibri</vt:lpstr>
      <vt:lpstr>Helvetica</vt:lpstr>
      <vt:lpstr>Monotype Sorts</vt:lpstr>
      <vt:lpstr>Times New Roman</vt:lpstr>
      <vt:lpstr>Tw Cen MT</vt:lpstr>
      <vt:lpstr>Wingdings</vt:lpstr>
      <vt:lpstr>Office Theme</vt:lpstr>
      <vt:lpstr>VISIO</vt:lpstr>
      <vt:lpstr>Worksheet</vt:lpstr>
      <vt:lpstr>工作表</vt:lpstr>
      <vt:lpstr>Equation</vt:lpstr>
      <vt:lpstr>INFT 6903 Data Science  Week 7: Clustering (Machine learning)/Part II</vt:lpstr>
      <vt:lpstr>Outline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I. Several Application Domains and Facts</vt:lpstr>
      <vt:lpstr>II. Miscellaneous: How to read a paper, a sample scientific paper</vt:lpstr>
      <vt:lpstr>PowerPoint Presentation</vt:lpstr>
      <vt:lpstr>PowerPoint Presentation</vt:lpstr>
      <vt:lpstr>PowerPoint Presentation</vt:lpstr>
      <vt:lpstr>PowerPoint Presentation</vt:lpstr>
      <vt:lpstr>Agglomerative Clustering Algorithm:</vt:lpstr>
      <vt:lpstr>How to Define Inter-Cluster Similarity?</vt:lpstr>
      <vt:lpstr>Cluster Similarity: MIN or Single Link </vt:lpstr>
      <vt:lpstr>Hierarchical Clustering: MIN</vt:lpstr>
      <vt:lpstr>Strength of MIN</vt:lpstr>
      <vt:lpstr>Limitations of MIN</vt:lpstr>
      <vt:lpstr>PowerPoint Presentation</vt:lpstr>
      <vt:lpstr>Hierarchical Clustering: MAX</vt:lpstr>
      <vt:lpstr>Strength of MAX</vt:lpstr>
      <vt:lpstr>Limitations of MAX</vt:lpstr>
      <vt:lpstr>Cluster Similarity: Group Average</vt:lpstr>
      <vt:lpstr>Hierarchical Clustering: Group Average</vt:lpstr>
      <vt:lpstr>Hierarchical Clustering: Group Average</vt:lpstr>
      <vt:lpstr>Hierarchical Clustering: Comparison</vt:lpstr>
      <vt:lpstr>Hierarchical Clustering: Problems and Limitations</vt:lpstr>
      <vt:lpstr>PowerPoint Presentation</vt:lpstr>
      <vt:lpstr>PowerPoint Presentation</vt:lpstr>
      <vt:lpstr>PowerPoint Presentation</vt:lpstr>
      <vt:lpstr>PowerPoint Presentation</vt:lpstr>
      <vt:lpstr>Density-Based Spatial Clustering of Applications with Noise (DBSCAN):</vt:lpstr>
      <vt:lpstr>Density-Based Clustering:</vt:lpstr>
      <vt:lpstr>PowerPoint Presentation</vt:lpstr>
      <vt:lpstr>PowerPoint Presentation</vt:lpstr>
      <vt:lpstr>PowerPoint Presentation</vt:lpstr>
      <vt:lpstr>DBSCAN Algorithm:</vt:lpstr>
      <vt:lpstr>DBSCAN algorithm: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Tolga Ensari</dc:creator>
  <cp:lastModifiedBy>Tolga Ensari</cp:lastModifiedBy>
  <cp:revision>1202</cp:revision>
  <dcterms:created xsi:type="dcterms:W3CDTF">2021-02-27T21:05:46Z</dcterms:created>
  <dcterms:modified xsi:type="dcterms:W3CDTF">2022-07-12T21:19:06Z</dcterms:modified>
</cp:coreProperties>
</file>